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4"/>
  </p:notesMasterIdLst>
  <p:sldIdLst>
    <p:sldId id="256" r:id="rId4"/>
    <p:sldId id="368" r:id="rId5"/>
    <p:sldId id="466" r:id="rId6"/>
    <p:sldId id="476" r:id="rId7"/>
    <p:sldId id="446" r:id="rId8"/>
    <p:sldId id="465" r:id="rId9"/>
    <p:sldId id="448" r:id="rId10"/>
    <p:sldId id="458" r:id="rId11"/>
    <p:sldId id="459" r:id="rId12"/>
    <p:sldId id="460" r:id="rId13"/>
    <p:sldId id="462" r:id="rId14"/>
    <p:sldId id="464" r:id="rId15"/>
    <p:sldId id="467" r:id="rId16"/>
    <p:sldId id="449" r:id="rId17"/>
    <p:sldId id="474" r:id="rId18"/>
    <p:sldId id="475" r:id="rId19"/>
    <p:sldId id="450" r:id="rId20"/>
    <p:sldId id="451" r:id="rId21"/>
    <p:sldId id="455" r:id="rId22"/>
    <p:sldId id="4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F2F2F2"/>
    <a:srgbClr val="D60093"/>
    <a:srgbClr val="41719C"/>
    <a:srgbClr val="5B9BD5"/>
    <a:srgbClr val="00FF00"/>
    <a:srgbClr val="BFBFBF"/>
    <a:srgbClr val="FFF2CC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488" autoAdjust="0"/>
    <p:restoredTop sz="87200" autoAdjust="0"/>
  </p:normalViewPr>
  <p:slideViewPr>
    <p:cSldViewPr snapToGrid="0">
      <p:cViewPr varScale="1">
        <p:scale>
          <a:sx n="88" d="100"/>
          <a:sy n="88" d="100"/>
        </p:scale>
        <p:origin x="2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urrack-lab\Documents\Hannah's%20Files\2018%20Trials\Strawberries\Mite%20resistance%20assays\Prelim%20analysis%208.22.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urrack-lab\Documents\Hannah's%20Files\2018%20Trials\Strawberries\Mite%20resistance%20assays\Prelim%20analysis%208.22.20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urrack-lab\Documents\Hannah's%20Files\2018%20Trials\Strawberries\Mite%20resistance%20assays\Prelim%20analysis%208.22.20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urrack-lab\Documents\Hannah's%20Files\2018%20Trials\Strawberries\Mite%20resistance%20assays\Prelim%20analysis%208.22.20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jkraft\Documents\cold%20storage%20figures%20oct%202018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CF</a:t>
            </a:r>
            <a:r>
              <a:rPr lang="en-US" baseline="0"/>
              <a:t> - Strawberries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B55-4F08-9606-C5DC9413A59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B55-4F08-9606-C5DC9413A59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B55-4F08-9606-C5DC9413A59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B55-4F08-9606-C5DC9413A59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B55-4F08-9606-C5DC9413A59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B55-4F08-9606-C5DC9413A59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B55-4F08-9606-C5DC9413A59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B55-4F08-9606-C5DC9413A59D}"/>
              </c:ext>
            </c:extLst>
          </c:dPt>
          <c:cat>
            <c:strRef>
              <c:f>Adulticides!$E$3:$E$10</c:f>
              <c:strCache>
                <c:ptCount val="8"/>
                <c:pt idx="0">
                  <c:v>Brigade</c:v>
                </c:pt>
                <c:pt idx="1">
                  <c:v>Agri-Mek</c:v>
                </c:pt>
                <c:pt idx="2">
                  <c:v>Vendex</c:v>
                </c:pt>
                <c:pt idx="3">
                  <c:v>Kanemite</c:v>
                </c:pt>
                <c:pt idx="4">
                  <c:v>Acramite</c:v>
                </c:pt>
                <c:pt idx="5">
                  <c:v>Portal</c:v>
                </c:pt>
                <c:pt idx="6">
                  <c:v>Nealta</c:v>
                </c:pt>
                <c:pt idx="7">
                  <c:v>UTC</c:v>
                </c:pt>
              </c:strCache>
            </c:strRef>
          </c:cat>
          <c:val>
            <c:numRef>
              <c:f>Adulticides!$F$3:$F$10</c:f>
              <c:numCache>
                <c:formatCode>General</c:formatCode>
                <c:ptCount val="8"/>
                <c:pt idx="0">
                  <c:v>9.6000000000000002E-2</c:v>
                </c:pt>
                <c:pt idx="1">
                  <c:v>0.99</c:v>
                </c:pt>
                <c:pt idx="2">
                  <c:v>0.23</c:v>
                </c:pt>
                <c:pt idx="3">
                  <c:v>0.98</c:v>
                </c:pt>
                <c:pt idx="4">
                  <c:v>0.77</c:v>
                </c:pt>
                <c:pt idx="5">
                  <c:v>0.96</c:v>
                </c:pt>
                <c:pt idx="6">
                  <c:v>0.96</c:v>
                </c:pt>
                <c:pt idx="7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B55-4F08-9606-C5DC9413A5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3438543"/>
        <c:axId val="1193444783"/>
      </c:barChart>
      <c:catAx>
        <c:axId val="1193438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3444783"/>
        <c:crosses val="autoZero"/>
        <c:auto val="1"/>
        <c:lblAlgn val="ctr"/>
        <c:lblOffset val="100"/>
        <c:noMultiLvlLbl val="0"/>
      </c:catAx>
      <c:valAx>
        <c:axId val="119344478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34385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Laboratory</a:t>
            </a:r>
            <a:r>
              <a:rPr lang="en-US" baseline="0"/>
              <a:t> population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1A2-48A0-94D0-0F81493D0A4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1A2-48A0-94D0-0F81493D0A4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1A2-48A0-94D0-0F81493D0A4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1A2-48A0-94D0-0F81493D0A4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1A2-48A0-94D0-0F81493D0A4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1A2-48A0-94D0-0F81493D0A4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1A2-48A0-94D0-0F81493D0A4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1A2-48A0-94D0-0F81493D0A40}"/>
              </c:ext>
            </c:extLst>
          </c:dPt>
          <c:cat>
            <c:strRef>
              <c:f>Adulticides!$E$3:$E$10</c:f>
              <c:strCache>
                <c:ptCount val="8"/>
                <c:pt idx="0">
                  <c:v>Brigade</c:v>
                </c:pt>
                <c:pt idx="1">
                  <c:v>Agri-Mek</c:v>
                </c:pt>
                <c:pt idx="2">
                  <c:v>Vendex</c:v>
                </c:pt>
                <c:pt idx="3">
                  <c:v>Kanemite</c:v>
                </c:pt>
                <c:pt idx="4">
                  <c:v>Acramite</c:v>
                </c:pt>
                <c:pt idx="5">
                  <c:v>Portal</c:v>
                </c:pt>
                <c:pt idx="6">
                  <c:v>Nealta</c:v>
                </c:pt>
                <c:pt idx="7">
                  <c:v>UTC</c:v>
                </c:pt>
              </c:strCache>
            </c:strRef>
          </c:cat>
          <c:val>
            <c:numRef>
              <c:f>Adulticides!$G$3:$G$10</c:f>
              <c:numCache>
                <c:formatCode>General</c:formatCode>
                <c:ptCount val="8"/>
                <c:pt idx="0">
                  <c:v>0.3</c:v>
                </c:pt>
                <c:pt idx="1">
                  <c:v>0.97</c:v>
                </c:pt>
                <c:pt idx="2">
                  <c:v>0.02</c:v>
                </c:pt>
                <c:pt idx="3">
                  <c:v>1</c:v>
                </c:pt>
                <c:pt idx="4">
                  <c:v>0.59</c:v>
                </c:pt>
                <c:pt idx="5">
                  <c:v>0.96</c:v>
                </c:pt>
                <c:pt idx="6">
                  <c:v>1</c:v>
                </c:pt>
                <c:pt idx="7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1A2-48A0-94D0-0F81493D0A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3438543"/>
        <c:axId val="1193444783"/>
      </c:barChart>
      <c:catAx>
        <c:axId val="1193438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3444783"/>
        <c:crosses val="autoZero"/>
        <c:auto val="1"/>
        <c:lblAlgn val="ctr"/>
        <c:lblOffset val="100"/>
        <c:noMultiLvlLbl val="0"/>
      </c:catAx>
      <c:valAx>
        <c:axId val="119344478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34385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WA - Watermelon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04A-4815-9766-E5C6470C9D8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04A-4815-9766-E5C6470C9D8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04A-4815-9766-E5C6470C9D8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04A-4815-9766-E5C6470C9D8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04A-4815-9766-E5C6470C9D8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04A-4815-9766-E5C6470C9D8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04A-4815-9766-E5C6470C9D8A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04A-4815-9766-E5C6470C9D8A}"/>
              </c:ext>
            </c:extLst>
          </c:dPt>
          <c:cat>
            <c:strRef>
              <c:f>Adulticides!$E$3:$E$10</c:f>
              <c:strCache>
                <c:ptCount val="8"/>
                <c:pt idx="0">
                  <c:v>Brigade</c:v>
                </c:pt>
                <c:pt idx="1">
                  <c:v>Agri-Mek</c:v>
                </c:pt>
                <c:pt idx="2">
                  <c:v>Vendex</c:v>
                </c:pt>
                <c:pt idx="3">
                  <c:v>Kanemite</c:v>
                </c:pt>
                <c:pt idx="4">
                  <c:v>Acramite</c:v>
                </c:pt>
                <c:pt idx="5">
                  <c:v>Portal</c:v>
                </c:pt>
                <c:pt idx="6">
                  <c:v>Nealta</c:v>
                </c:pt>
                <c:pt idx="7">
                  <c:v>UTC</c:v>
                </c:pt>
              </c:strCache>
            </c:strRef>
          </c:cat>
          <c:val>
            <c:numRef>
              <c:f>Adulticides!$H$3:$H$10</c:f>
              <c:numCache>
                <c:formatCode>General</c:formatCode>
                <c:ptCount val="8"/>
                <c:pt idx="0">
                  <c:v>0.62</c:v>
                </c:pt>
                <c:pt idx="1">
                  <c:v>0.96</c:v>
                </c:pt>
                <c:pt idx="2">
                  <c:v>0.23</c:v>
                </c:pt>
                <c:pt idx="3">
                  <c:v>0.98</c:v>
                </c:pt>
                <c:pt idx="4">
                  <c:v>0.8</c:v>
                </c:pt>
                <c:pt idx="5">
                  <c:v>1</c:v>
                </c:pt>
                <c:pt idx="6">
                  <c:v>0.98</c:v>
                </c:pt>
                <c:pt idx="7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04A-4815-9766-E5C6470C9D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3438543"/>
        <c:axId val="1193444783"/>
      </c:barChart>
      <c:catAx>
        <c:axId val="1193438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3444783"/>
        <c:crosses val="autoZero"/>
        <c:auto val="1"/>
        <c:lblAlgn val="ctr"/>
        <c:lblOffset val="100"/>
        <c:noMultiLvlLbl val="0"/>
      </c:catAx>
      <c:valAx>
        <c:axId val="119344478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34385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WM - Strawberries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14-48A1-92DF-FF92C966670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14-48A1-92DF-FF92C966670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614-48A1-92DF-FF92C966670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614-48A1-92DF-FF92C966670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614-48A1-92DF-FF92C966670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614-48A1-92DF-FF92C966670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614-48A1-92DF-FF92C966670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614-48A1-92DF-FF92C966670C}"/>
              </c:ext>
            </c:extLst>
          </c:dPt>
          <c:cat>
            <c:strRef>
              <c:f>Adulticides!$E$3:$E$10</c:f>
              <c:strCache>
                <c:ptCount val="8"/>
                <c:pt idx="0">
                  <c:v>Brigade</c:v>
                </c:pt>
                <c:pt idx="1">
                  <c:v>Agri-Mek</c:v>
                </c:pt>
                <c:pt idx="2">
                  <c:v>Vendex</c:v>
                </c:pt>
                <c:pt idx="3">
                  <c:v>Kanemite</c:v>
                </c:pt>
                <c:pt idx="4">
                  <c:v>Acramite</c:v>
                </c:pt>
                <c:pt idx="5">
                  <c:v>Portal</c:v>
                </c:pt>
                <c:pt idx="6">
                  <c:v>Nealta</c:v>
                </c:pt>
                <c:pt idx="7">
                  <c:v>UTC</c:v>
                </c:pt>
              </c:strCache>
            </c:strRef>
          </c:cat>
          <c:val>
            <c:numRef>
              <c:f>Adulticides!$I$3:$I$10</c:f>
              <c:numCache>
                <c:formatCode>General</c:formatCode>
                <c:ptCount val="8"/>
                <c:pt idx="0">
                  <c:v>0.56999999999999995</c:v>
                </c:pt>
                <c:pt idx="1">
                  <c:v>0.92</c:v>
                </c:pt>
                <c:pt idx="2">
                  <c:v>0.02</c:v>
                </c:pt>
                <c:pt idx="3">
                  <c:v>0.76</c:v>
                </c:pt>
                <c:pt idx="4">
                  <c:v>0.6</c:v>
                </c:pt>
                <c:pt idx="5">
                  <c:v>0.94</c:v>
                </c:pt>
                <c:pt idx="6">
                  <c:v>0.89</c:v>
                </c:pt>
                <c:pt idx="7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614-48A1-92DF-FF92C96667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3438543"/>
        <c:axId val="1193444783"/>
      </c:barChart>
      <c:catAx>
        <c:axId val="1193438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3444783"/>
        <c:crosses val="autoZero"/>
        <c:auto val="1"/>
        <c:lblAlgn val="ctr"/>
        <c:lblOffset val="100"/>
        <c:noMultiLvlLbl val="0"/>
      </c:catAx>
      <c:valAx>
        <c:axId val="119344478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34385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5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500" dirty="0"/>
              <a:t>Field-infested Strawberry</a:t>
            </a:r>
          </a:p>
        </c:rich>
      </c:tx>
      <c:layout>
        <c:manualLayout>
          <c:xMode val="edge"/>
          <c:yMode val="edge"/>
          <c:x val="0.168903130989487"/>
          <c:y val="1.609381644411269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46080622808302"/>
          <c:y val="0.134259313553028"/>
          <c:w val="0.82483139989180698"/>
          <c:h val="0.665748760571595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E6222E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Figures!$D$4:$D$9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0.48</c:v>
                  </c:pt>
                  <c:pt idx="4">
                    <c:v>0</c:v>
                  </c:pt>
                  <c:pt idx="5">
                    <c:v>0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Figures!$B$4:$B$10</c:f>
              <c:strCache>
                <c:ptCount val="7"/>
                <c:pt idx="0">
                  <c:v>0° C for 120hr</c:v>
                </c:pt>
                <c:pt idx="1">
                  <c:v>2.2° C for 120hr</c:v>
                </c:pt>
                <c:pt idx="2">
                  <c:v>0° C for 96hr</c:v>
                </c:pt>
                <c:pt idx="3">
                  <c:v>2.2° C for 96hr</c:v>
                </c:pt>
                <c:pt idx="4">
                  <c:v>0° C for 72hr</c:v>
                </c:pt>
                <c:pt idx="5">
                  <c:v>2.2° C for 72hr</c:v>
                </c:pt>
                <c:pt idx="6">
                  <c:v>20° C</c:v>
                </c:pt>
              </c:strCache>
            </c:strRef>
          </c:cat>
          <c:val>
            <c:numRef>
              <c:f>Figures!$C$4:$C$10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0.75</c:v>
                </c:pt>
                <c:pt idx="4">
                  <c:v>0</c:v>
                </c:pt>
                <c:pt idx="5">
                  <c:v>0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76-412F-A527-6B6713A9CB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27"/>
        <c:axId val="2075607784"/>
        <c:axId val="2125665128"/>
      </c:barChart>
      <c:catAx>
        <c:axId val="2075607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5665128"/>
        <c:crosses val="autoZero"/>
        <c:auto val="1"/>
        <c:lblAlgn val="ctr"/>
        <c:lblOffset val="100"/>
        <c:noMultiLvlLbl val="0"/>
      </c:catAx>
      <c:valAx>
        <c:axId val="2125665128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0" i="0" u="none" strike="noStrike" baseline="0" dirty="0">
                    <a:effectLst/>
                  </a:rPr>
                  <a:t>Mean </a:t>
                </a:r>
                <a:r>
                  <a:rPr lang="en-US" sz="2000" b="0" i="1" u="none" strike="noStrike" baseline="0" dirty="0">
                    <a:effectLst/>
                  </a:rPr>
                  <a:t>D. </a:t>
                </a:r>
                <a:r>
                  <a:rPr lang="en-US" sz="2000" b="0" i="1" u="none" strike="noStrike" baseline="0" dirty="0" err="1">
                    <a:effectLst/>
                  </a:rPr>
                  <a:t>suzukii</a:t>
                </a:r>
                <a:endParaRPr lang="en-US" sz="2000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5607784"/>
        <c:crosses val="autoZero"/>
        <c:crossBetween val="between"/>
      </c:valAx>
      <c:spPr>
        <a:noFill/>
        <a:ln>
          <a:solidFill>
            <a:schemeClr val="bg2">
              <a:lumMod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3979E"/>
            </a:solidFill>
          </c:spPr>
          <c:invertIfNegative val="0"/>
          <c:cat>
            <c:strRef>
              <c:f>'Strawberry 0 deg'!$A$7:$A$10</c:f>
              <c:strCache>
                <c:ptCount val="4"/>
                <c:pt idx="0">
                  <c:v>0° C for 120 h</c:v>
                </c:pt>
                <c:pt idx="1">
                  <c:v>0° C for 96 h</c:v>
                </c:pt>
                <c:pt idx="2">
                  <c:v>0° C for 72 h</c:v>
                </c:pt>
                <c:pt idx="3">
                  <c:v>20° C </c:v>
                </c:pt>
              </c:strCache>
            </c:strRef>
          </c:cat>
          <c:val>
            <c:numRef>
              <c:f>'Strawberry 0 deg'!$B$7:$B$10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2.25</c:v>
                </c:pt>
                <c:pt idx="3">
                  <c:v>92.75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94-4573-BD38-81A33379E3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5446664"/>
        <c:axId val="2076047000"/>
      </c:barChart>
      <c:catAx>
        <c:axId val="2145446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76047000"/>
        <c:crosses val="autoZero"/>
        <c:auto val="1"/>
        <c:lblAlgn val="ctr"/>
        <c:lblOffset val="100"/>
        <c:noMultiLvlLbl val="0"/>
      </c:catAx>
      <c:valAx>
        <c:axId val="2076047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54466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D656F"/>
            </a:solidFill>
          </c:spPr>
          <c:invertIfNegative val="0"/>
          <c:cat>
            <c:strRef>
              <c:f>'Strawberry 0 deg'!$A$7:$A$10</c:f>
              <c:strCache>
                <c:ptCount val="4"/>
                <c:pt idx="0">
                  <c:v>0° C for 120 h</c:v>
                </c:pt>
                <c:pt idx="1">
                  <c:v>0° C for 96 h</c:v>
                </c:pt>
                <c:pt idx="2">
                  <c:v>0° C for 72 h</c:v>
                </c:pt>
                <c:pt idx="3">
                  <c:v>20° C </c:v>
                </c:pt>
              </c:strCache>
            </c:strRef>
          </c:cat>
          <c:val>
            <c:numRef>
              <c:f>'Strawberry 0 deg'!$C$7:$C$10</c:f>
              <c:numCache>
                <c:formatCode>General</c:formatCode>
                <c:ptCount val="4"/>
                <c:pt idx="0">
                  <c:v>3</c:v>
                </c:pt>
                <c:pt idx="1">
                  <c:v>14.75</c:v>
                </c:pt>
                <c:pt idx="2">
                  <c:v>31</c:v>
                </c:pt>
                <c:pt idx="3">
                  <c:v>92.75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53-497C-AC56-1F442FE5FD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4932056"/>
        <c:axId val="-2054896824"/>
      </c:barChart>
      <c:catAx>
        <c:axId val="-2084932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54896824"/>
        <c:crosses val="autoZero"/>
        <c:auto val="1"/>
        <c:lblAlgn val="ctr"/>
        <c:lblOffset val="100"/>
        <c:noMultiLvlLbl val="0"/>
      </c:catAx>
      <c:valAx>
        <c:axId val="-2054896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849320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6222E"/>
            </a:solidFill>
          </c:spPr>
          <c:invertIfNegative val="0"/>
          <c:cat>
            <c:strRef>
              <c:f>'Strawberry 0 deg'!$A$7:$A$10</c:f>
              <c:strCache>
                <c:ptCount val="4"/>
                <c:pt idx="0">
                  <c:v>0° C for 120 h</c:v>
                </c:pt>
                <c:pt idx="1">
                  <c:v>0° C for 96 h</c:v>
                </c:pt>
                <c:pt idx="2">
                  <c:v>0° C for 72 h</c:v>
                </c:pt>
                <c:pt idx="3">
                  <c:v>20° C </c:v>
                </c:pt>
              </c:strCache>
            </c:strRef>
          </c:cat>
          <c:val>
            <c:numRef>
              <c:f>'Strawberry 0 deg'!$D$7:$D$10</c:f>
              <c:numCache>
                <c:formatCode>General</c:formatCode>
                <c:ptCount val="4"/>
                <c:pt idx="0">
                  <c:v>0</c:v>
                </c:pt>
                <c:pt idx="1">
                  <c:v>0.75</c:v>
                </c:pt>
                <c:pt idx="2">
                  <c:v>7.25</c:v>
                </c:pt>
                <c:pt idx="3">
                  <c:v>92.75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CC-476D-8E98-FA51788A12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7436056"/>
        <c:axId val="2128849976"/>
      </c:barChart>
      <c:catAx>
        <c:axId val="-2087436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28849976"/>
        <c:crosses val="autoZero"/>
        <c:auto val="1"/>
        <c:lblAlgn val="ctr"/>
        <c:lblOffset val="100"/>
        <c:noMultiLvlLbl val="0"/>
      </c:catAx>
      <c:valAx>
        <c:axId val="2128849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874360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A5131D"/>
            </a:solidFill>
          </c:spPr>
          <c:invertIfNegative val="0"/>
          <c:cat>
            <c:strRef>
              <c:f>'Strawberry 0 deg'!$A$7:$A$10</c:f>
              <c:strCache>
                <c:ptCount val="4"/>
                <c:pt idx="0">
                  <c:v>0° C for 120 h</c:v>
                </c:pt>
                <c:pt idx="1">
                  <c:v>0° C for 96 h</c:v>
                </c:pt>
                <c:pt idx="2">
                  <c:v>0° C for 72 h</c:v>
                </c:pt>
                <c:pt idx="3">
                  <c:v>20° C </c:v>
                </c:pt>
              </c:strCache>
            </c:strRef>
          </c:cat>
          <c:val>
            <c:numRef>
              <c:f>'Strawberry 0 deg'!$E$7:$E$10</c:f>
              <c:numCache>
                <c:formatCode>General</c:formatCode>
                <c:ptCount val="4"/>
                <c:pt idx="0">
                  <c:v>0</c:v>
                </c:pt>
                <c:pt idx="1">
                  <c:v>1.75</c:v>
                </c:pt>
                <c:pt idx="2">
                  <c:v>6.75</c:v>
                </c:pt>
                <c:pt idx="3">
                  <c:v>92.75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E9-4D05-9D93-514E7386D9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6077432"/>
        <c:axId val="2113808680"/>
      </c:barChart>
      <c:catAx>
        <c:axId val="2126077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13808680"/>
        <c:crosses val="autoZero"/>
        <c:auto val="1"/>
        <c:lblAlgn val="ctr"/>
        <c:lblOffset val="100"/>
        <c:noMultiLvlLbl val="0"/>
      </c:catAx>
      <c:valAx>
        <c:axId val="2113808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60774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182EC-1C7B-43C5-9FA8-55782B77001B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7F5CB-A5D7-4AAC-89AA-48B6159C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47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8DD49-7216-4509-AF8A-FA434B112A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994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73589-025E-40EF-BECA-86C37587434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B851-CB5A-4116-A047-DF3C58A2F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7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73589-025E-40EF-BECA-86C37587434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B851-CB5A-4116-A047-DF3C58A2F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0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73589-025E-40EF-BECA-86C37587434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B851-CB5A-4116-A047-DF3C58A2F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45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D856-E21C-49AB-8B18-B730A3FB813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760E-C1BC-4D63-AE12-3A262F0F44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4505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D856-E21C-49AB-8B18-B730A3FB813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760E-C1BC-4D63-AE12-3A262F0F44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6710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D856-E21C-49AB-8B18-B730A3FB813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760E-C1BC-4D63-AE12-3A262F0F44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7425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D856-E21C-49AB-8B18-B730A3FB813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760E-C1BC-4D63-AE12-3A262F0F44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4028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7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2505077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D856-E21C-49AB-8B18-B730A3FB813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760E-C1BC-4D63-AE12-3A262F0F44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8979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D856-E21C-49AB-8B18-B730A3FB813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760E-C1BC-4D63-AE12-3A262F0F44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5499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D856-E21C-49AB-8B18-B730A3FB813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760E-C1BC-4D63-AE12-3A262F0F44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1293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D856-E21C-49AB-8B18-B730A3FB813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760E-C1BC-4D63-AE12-3A262F0F44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6099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73589-025E-40EF-BECA-86C37587434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B851-CB5A-4116-A047-DF3C58A2F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469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D856-E21C-49AB-8B18-B730A3FB813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760E-C1BC-4D63-AE12-3A262F0F44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941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D856-E21C-49AB-8B18-B730A3FB813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760E-C1BC-4D63-AE12-3A262F0F44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876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365127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D856-E21C-49AB-8B18-B730A3FB813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760E-C1BC-4D63-AE12-3A262F0F44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9815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97A6-77AB-0949-AFB4-CCEDF3E4FD2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F1AD-08D3-D54A-A737-435FCFA0A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3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97A6-77AB-0949-AFB4-CCEDF3E4FD2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F1AD-08D3-D54A-A737-435FCFA0A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380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97A6-77AB-0949-AFB4-CCEDF3E4FD2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F1AD-08D3-D54A-A737-435FCFA0A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741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97A6-77AB-0949-AFB4-CCEDF3E4FD2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F1AD-08D3-D54A-A737-435FCFA0A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944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97A6-77AB-0949-AFB4-CCEDF3E4FD2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F1AD-08D3-D54A-A737-435FCFA0A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169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97A6-77AB-0949-AFB4-CCEDF3E4FD2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F1AD-08D3-D54A-A737-435FCFA0A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707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97A6-77AB-0949-AFB4-CCEDF3E4FD2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F1AD-08D3-D54A-A737-435FCFA0A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43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73589-025E-40EF-BECA-86C37587434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B851-CB5A-4116-A047-DF3C58A2F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005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97A6-77AB-0949-AFB4-CCEDF3E4FD2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F1AD-08D3-D54A-A737-435FCFA0A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677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97A6-77AB-0949-AFB4-CCEDF3E4FD2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F1AD-08D3-D54A-A737-435FCFA0A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109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97A6-77AB-0949-AFB4-CCEDF3E4FD2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F1AD-08D3-D54A-A737-435FCFA0A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503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97A6-77AB-0949-AFB4-CCEDF3E4FD2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F1AD-08D3-D54A-A737-435FCFA0A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35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73589-025E-40EF-BECA-86C37587434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B851-CB5A-4116-A047-DF3C58A2F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73589-025E-40EF-BECA-86C37587434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B851-CB5A-4116-A047-DF3C58A2F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85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73589-025E-40EF-BECA-86C37587434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B851-CB5A-4116-A047-DF3C58A2F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0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73589-025E-40EF-BECA-86C37587434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B851-CB5A-4116-A047-DF3C58A2F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29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73589-025E-40EF-BECA-86C37587434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B851-CB5A-4116-A047-DF3C58A2F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90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73589-025E-40EF-BECA-86C37587434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B851-CB5A-4116-A047-DF3C58A2F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52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73589-025E-40EF-BECA-86C37587434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8B851-CB5A-4116-A047-DF3C58A2F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2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1D856-E21C-49AB-8B18-B730A3FB81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A760E-C1BC-4D63-AE12-3A262F0F44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35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897A6-77AB-0949-AFB4-CCEDF3E4FD2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7F1AD-08D3-D54A-A737-435FCFA0A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81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85725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7635" y="1410318"/>
            <a:ext cx="7421672" cy="2143160"/>
          </a:xfrm>
          <a:solidFill>
            <a:srgbClr val="FF0000">
              <a:alpha val="60000"/>
            </a:srgbClr>
          </a:solidFill>
        </p:spPr>
        <p:txBody>
          <a:bodyPr>
            <a:normAutofit/>
          </a:bodyPr>
          <a:lstStyle/>
          <a:p>
            <a:pPr algn="l"/>
            <a:r>
              <a:rPr lang="en-US" sz="3600" b="1" i="1" dirty="0">
                <a:solidFill>
                  <a:schemeClr val="bg1"/>
                </a:solidFill>
              </a:rPr>
              <a:t>Strawberry pre plant meetings, 2020</a:t>
            </a:r>
            <a:r>
              <a:rPr lang="en-US" sz="3600" i="1" dirty="0">
                <a:solidFill>
                  <a:schemeClr val="bg1"/>
                </a:solidFill>
              </a:rPr>
              <a:t/>
            </a:r>
            <a:br>
              <a:rPr lang="en-US" sz="3600" i="1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Pest management considerations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Pollination biology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7638" y="4046019"/>
            <a:ext cx="7421671" cy="1373475"/>
          </a:xfrm>
          <a:solidFill>
            <a:schemeClr val="bg1">
              <a:alpha val="70000"/>
            </a:schemeClr>
          </a:solidFill>
        </p:spPr>
        <p:txBody>
          <a:bodyPr anchor="ctr">
            <a:normAutofit fontScale="85000" lnSpcReduction="20000"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Hannah </a:t>
            </a:r>
            <a:r>
              <a:rPr lang="en-US" dirty="0" err="1" smtClean="0">
                <a:solidFill>
                  <a:srgbClr val="FF0000"/>
                </a:solidFill>
              </a:rPr>
              <a:t>Burrack</a:t>
            </a:r>
            <a:r>
              <a:rPr lang="en-US" dirty="0" smtClean="0">
                <a:solidFill>
                  <a:srgbClr val="FF0000"/>
                </a:solidFill>
              </a:rPr>
              <a:t>, Professor &amp; Extension Specialist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Jeremy Slone, PhD Graduate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Laura Kraft, PhD Student</a:t>
            </a:r>
          </a:p>
          <a:p>
            <a:pPr algn="l"/>
            <a:r>
              <a:rPr lang="en-US" i="1" dirty="0" smtClean="0">
                <a:solidFill>
                  <a:srgbClr val="FF0000"/>
                </a:solidFill>
              </a:rPr>
              <a:t>Department of Entomology &amp; Plant Pathology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604891-C7A2-449C-8F97-3F155CBCA4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208" y="5710877"/>
            <a:ext cx="1724007" cy="28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46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8978" y="837955"/>
            <a:ext cx="9235440" cy="5163104"/>
            <a:chOff x="-8978" y="-25726"/>
            <a:chExt cx="9235440" cy="6884138"/>
          </a:xfrm>
        </p:grpSpPr>
        <p:grpSp>
          <p:nvGrpSpPr>
            <p:cNvPr id="5" name="Group 4"/>
            <p:cNvGrpSpPr/>
            <p:nvPr/>
          </p:nvGrpSpPr>
          <p:grpSpPr>
            <a:xfrm>
              <a:off x="-8978" y="-25726"/>
              <a:ext cx="9235440" cy="6884138"/>
              <a:chOff x="-8979" y="-31106"/>
              <a:chExt cx="9235440" cy="6884138"/>
            </a:xfrm>
            <a:effectLst/>
          </p:grpSpPr>
          <p:grpSp>
            <p:nvGrpSpPr>
              <p:cNvPr id="7" name="Group 6"/>
              <p:cNvGrpSpPr/>
              <p:nvPr/>
            </p:nvGrpSpPr>
            <p:grpSpPr>
              <a:xfrm>
                <a:off x="-8979" y="6672510"/>
                <a:ext cx="9235440" cy="180522"/>
                <a:chOff x="-8979" y="6672510"/>
                <a:chExt cx="9235440" cy="180522"/>
              </a:xfrm>
            </p:grpSpPr>
            <p:sp>
              <p:nvSpPr>
                <p:cNvPr id="9" name="Rectangle 8"/>
                <p:cNvSpPr/>
                <p:nvPr/>
              </p:nvSpPr>
              <p:spPr>
                <a:xfrm rot="16200000">
                  <a:off x="2644166" y="4019365"/>
                  <a:ext cx="180109" cy="5486400"/>
                </a:xfrm>
                <a:prstGeom prst="rect">
                  <a:avLst/>
                </a:prstGeom>
                <a:solidFill>
                  <a:srgbClr val="EA6A20"/>
                </a:solidFill>
                <a:ln w="57150"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 rot="16200000">
                  <a:off x="7261886" y="4888458"/>
                  <a:ext cx="180109" cy="3749040"/>
                </a:xfrm>
                <a:prstGeom prst="rect">
                  <a:avLst/>
                </a:prstGeom>
                <a:solidFill>
                  <a:srgbClr val="522D80"/>
                </a:solidFill>
                <a:ln w="57150"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8" name="Rectangle 7"/>
              <p:cNvSpPr/>
              <p:nvPr/>
            </p:nvSpPr>
            <p:spPr>
              <a:xfrm rot="16200000">
                <a:off x="4300369" y="-4331476"/>
                <a:ext cx="543260" cy="9144000"/>
              </a:xfrm>
              <a:prstGeom prst="rect">
                <a:avLst/>
              </a:prstGeom>
              <a:solidFill>
                <a:srgbClr val="522D80"/>
              </a:solidFill>
              <a:ln w="571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pic>
          <p:nvPicPr>
            <p:cNvPr id="6" name="Picture 2" descr="Clemson University Wordmark, South Carolina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8833" y="53619"/>
              <a:ext cx="1640742" cy="408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370" y="1304912"/>
            <a:ext cx="6288011" cy="45030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42561" y="3061057"/>
            <a:ext cx="1243174" cy="124060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2376" y="2605689"/>
            <a:ext cx="15838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Calibri"/>
              </a:rPr>
              <a:t>Ovicides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396335"/>
            <a:ext cx="6868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Paul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Bergeron &amp; Rebecca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Schmid-Jeffris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(USDA ARS)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2981F3B-5554-4089-A23A-D2DC1A7FC54B}"/>
              </a:ext>
            </a:extLst>
          </p:cNvPr>
          <p:cNvSpPr txBox="1">
            <a:spLocks/>
          </p:cNvSpPr>
          <p:nvPr/>
        </p:nvSpPr>
        <p:spPr>
          <a:xfrm>
            <a:off x="2286000" y="412240"/>
            <a:ext cx="4920343" cy="994172"/>
          </a:xfrm>
          <a:prstGeom prst="rect">
            <a:avLst/>
          </a:prstGeom>
          <a:solidFill>
            <a:srgbClr val="FF0000"/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solidFill>
                  <a:schemeClr val="bg1"/>
                </a:solidFill>
              </a:rPr>
              <a:t>Screening spider mites for </a:t>
            </a:r>
            <a:r>
              <a:rPr lang="en-US" sz="3300" dirty="0" smtClean="0">
                <a:solidFill>
                  <a:schemeClr val="bg1"/>
                </a:solidFill>
              </a:rPr>
              <a:t>resistance – SC Populations</a:t>
            </a:r>
            <a:endParaRPr lang="en-US" sz="3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64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8978" y="837955"/>
            <a:ext cx="9235440" cy="5163104"/>
            <a:chOff x="-8978" y="-25726"/>
            <a:chExt cx="9235440" cy="6884138"/>
          </a:xfrm>
        </p:grpSpPr>
        <p:grpSp>
          <p:nvGrpSpPr>
            <p:cNvPr id="5" name="Group 4"/>
            <p:cNvGrpSpPr/>
            <p:nvPr/>
          </p:nvGrpSpPr>
          <p:grpSpPr>
            <a:xfrm>
              <a:off x="-8978" y="-25726"/>
              <a:ext cx="9235440" cy="6884138"/>
              <a:chOff x="-8979" y="-31106"/>
              <a:chExt cx="9235440" cy="6884138"/>
            </a:xfrm>
            <a:effectLst/>
          </p:grpSpPr>
          <p:grpSp>
            <p:nvGrpSpPr>
              <p:cNvPr id="7" name="Group 6"/>
              <p:cNvGrpSpPr/>
              <p:nvPr/>
            </p:nvGrpSpPr>
            <p:grpSpPr>
              <a:xfrm>
                <a:off x="-8979" y="6672510"/>
                <a:ext cx="9235440" cy="180522"/>
                <a:chOff x="-8979" y="6672510"/>
                <a:chExt cx="9235440" cy="180522"/>
              </a:xfrm>
            </p:grpSpPr>
            <p:sp>
              <p:nvSpPr>
                <p:cNvPr id="9" name="Rectangle 8"/>
                <p:cNvSpPr/>
                <p:nvPr/>
              </p:nvSpPr>
              <p:spPr>
                <a:xfrm rot="16200000">
                  <a:off x="2644166" y="4019365"/>
                  <a:ext cx="180109" cy="5486400"/>
                </a:xfrm>
                <a:prstGeom prst="rect">
                  <a:avLst/>
                </a:prstGeom>
                <a:solidFill>
                  <a:srgbClr val="EA6A20"/>
                </a:solidFill>
                <a:ln w="57150"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 rot="16200000">
                  <a:off x="7261886" y="4888458"/>
                  <a:ext cx="180109" cy="3749040"/>
                </a:xfrm>
                <a:prstGeom prst="rect">
                  <a:avLst/>
                </a:prstGeom>
                <a:solidFill>
                  <a:srgbClr val="522D80"/>
                </a:solidFill>
                <a:ln w="57150"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8" name="Rectangle 7"/>
              <p:cNvSpPr/>
              <p:nvPr/>
            </p:nvSpPr>
            <p:spPr>
              <a:xfrm rot="16200000">
                <a:off x="4300369" y="-4331476"/>
                <a:ext cx="543260" cy="9144000"/>
              </a:xfrm>
              <a:prstGeom prst="rect">
                <a:avLst/>
              </a:prstGeom>
              <a:solidFill>
                <a:srgbClr val="522D80"/>
              </a:solidFill>
              <a:ln w="571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pic>
          <p:nvPicPr>
            <p:cNvPr id="6" name="Picture 2" descr="Clemson University Wordmark, South Carolina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8833" y="53619"/>
              <a:ext cx="1640742" cy="408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7518" y="1301398"/>
            <a:ext cx="6528964" cy="45223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396335"/>
            <a:ext cx="6868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Paul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Bergeron &amp; Rebecca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Schmid-Jeffris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(USDA ARS)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981F3B-5554-4089-A23A-D2DC1A7FC54B}"/>
              </a:ext>
            </a:extLst>
          </p:cNvPr>
          <p:cNvSpPr txBox="1">
            <a:spLocks/>
          </p:cNvSpPr>
          <p:nvPr/>
        </p:nvSpPr>
        <p:spPr>
          <a:xfrm>
            <a:off x="2286000" y="412240"/>
            <a:ext cx="4920343" cy="994172"/>
          </a:xfrm>
          <a:prstGeom prst="rect">
            <a:avLst/>
          </a:prstGeom>
          <a:solidFill>
            <a:srgbClr val="FF0000"/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solidFill>
                  <a:schemeClr val="bg1"/>
                </a:solidFill>
              </a:rPr>
              <a:t>Screening spider mites for </a:t>
            </a:r>
            <a:r>
              <a:rPr lang="en-US" sz="3300" dirty="0" smtClean="0">
                <a:solidFill>
                  <a:schemeClr val="bg1"/>
                </a:solidFill>
              </a:rPr>
              <a:t>resistance – SC Populations</a:t>
            </a:r>
            <a:endParaRPr lang="en-US" sz="3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50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8978" y="837955"/>
            <a:ext cx="9235440" cy="5163104"/>
            <a:chOff x="-8979" y="-31106"/>
            <a:chExt cx="9235440" cy="6884138"/>
          </a:xfrm>
          <a:effectLst/>
        </p:grpSpPr>
        <p:grpSp>
          <p:nvGrpSpPr>
            <p:cNvPr id="11" name="Group 10"/>
            <p:cNvGrpSpPr/>
            <p:nvPr/>
          </p:nvGrpSpPr>
          <p:grpSpPr>
            <a:xfrm>
              <a:off x="-8979" y="6672510"/>
              <a:ext cx="9235440" cy="180522"/>
              <a:chOff x="-8979" y="6672510"/>
              <a:chExt cx="9235440" cy="180522"/>
            </a:xfrm>
          </p:grpSpPr>
          <p:sp>
            <p:nvSpPr>
              <p:cNvPr id="13" name="Rectangle 12"/>
              <p:cNvSpPr/>
              <p:nvPr/>
            </p:nvSpPr>
            <p:spPr>
              <a:xfrm rot="16200000">
                <a:off x="2644166" y="4019365"/>
                <a:ext cx="180109" cy="5486400"/>
              </a:xfrm>
              <a:prstGeom prst="rect">
                <a:avLst/>
              </a:prstGeom>
              <a:solidFill>
                <a:srgbClr val="EA6A20"/>
              </a:solidFill>
              <a:ln w="57150"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>
                <a:off x="7261886" y="4888458"/>
                <a:ext cx="180109" cy="3749040"/>
              </a:xfrm>
              <a:prstGeom prst="rect">
                <a:avLst/>
              </a:prstGeom>
              <a:solidFill>
                <a:srgbClr val="522D80"/>
              </a:solidFill>
              <a:ln w="57150"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 rot="16200000">
              <a:off x="4300369" y="-4331476"/>
              <a:ext cx="543260" cy="9144000"/>
            </a:xfrm>
            <a:prstGeom prst="rect">
              <a:avLst/>
            </a:prstGeom>
            <a:solidFill>
              <a:srgbClr val="522D80"/>
            </a:solidFill>
            <a:ln w="571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6" name="Picture 2" descr="Clemson University Wordmark, South Carolin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8833" y="897464"/>
            <a:ext cx="1640742" cy="30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497" y="1245404"/>
            <a:ext cx="6067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Calibri"/>
              </a:rPr>
              <a:t>Acknowledgements</a:t>
            </a:r>
          </a:p>
        </p:txBody>
      </p:sp>
      <p:pic>
        <p:nvPicPr>
          <p:cNvPr id="14" name="Picture 10" descr="Image result for north carolina stat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7316" y="3597671"/>
            <a:ext cx="3220535" cy="38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148414" y="3977874"/>
            <a:ext cx="2208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Jim Walgenbach</a:t>
            </a:r>
          </a:p>
        </p:txBody>
      </p:sp>
      <p:pic>
        <p:nvPicPr>
          <p:cNvPr id="17" name="Picture 2" descr="http://www.smallfruits.org/assets/img/logo-pgh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7425" y="1836330"/>
            <a:ext cx="3381375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mage result for north american strawberry growers association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3665" y="2528160"/>
            <a:ext cx="1970432" cy="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40747" y="4133508"/>
            <a:ext cx="4202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Paul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Bergeron &amp; Rebecca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Schmid-Jeffris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(USDA ARS)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1" y="2133600"/>
            <a:ext cx="1747957" cy="18499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90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3D6A3-CC3D-4941-9DA7-B9E397093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4" y="1790607"/>
            <a:ext cx="3154679" cy="3977641"/>
          </a:xfrm>
          <a:solidFill>
            <a:srgbClr val="F2F2F2">
              <a:alpha val="80000"/>
            </a:srgbClr>
          </a:solidFill>
        </p:spPr>
        <p:txBody>
          <a:bodyPr anchor="ctr">
            <a:normAutofit fontScale="70000" lnSpcReduction="20000"/>
          </a:bodyPr>
          <a:lstStyle/>
          <a:p>
            <a:r>
              <a:rPr lang="en-US" b="1" dirty="0" smtClean="0"/>
              <a:t>Start scouting in early spring, when daytime temperatures start exceeding 50F</a:t>
            </a:r>
          </a:p>
          <a:p>
            <a:r>
              <a:rPr lang="en-US" b="1" dirty="0" smtClean="0"/>
              <a:t>Treat is populations greater than 5 mites/leaflet are present pre fruiting</a:t>
            </a:r>
          </a:p>
          <a:p>
            <a:r>
              <a:rPr lang="en-US" b="1" dirty="0" smtClean="0"/>
              <a:t>Avoid </a:t>
            </a:r>
            <a:r>
              <a:rPr lang="en-US" b="1" dirty="0" err="1" smtClean="0"/>
              <a:t>pyrethroid</a:t>
            </a:r>
            <a:r>
              <a:rPr lang="en-US" b="1" dirty="0" smtClean="0"/>
              <a:t> insecticides when mites are present </a:t>
            </a:r>
          </a:p>
          <a:p>
            <a:r>
              <a:rPr lang="en-US" b="1" dirty="0" smtClean="0"/>
              <a:t>If using predatory mites, do not use oils or soaps for spider mite control post predator release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26AEAB5-ECF3-4AAA-A79F-CC05819F59FF}"/>
              </a:ext>
            </a:extLst>
          </p:cNvPr>
          <p:cNvSpPr txBox="1">
            <a:spLocks/>
          </p:cNvSpPr>
          <p:nvPr/>
        </p:nvSpPr>
        <p:spPr>
          <a:xfrm>
            <a:off x="640084" y="1204060"/>
            <a:ext cx="7723224" cy="472247"/>
          </a:xfrm>
          <a:prstGeom prst="rect">
            <a:avLst/>
          </a:prstGeom>
          <a:solidFill>
            <a:srgbClr val="FF0000">
              <a:alpha val="80000"/>
            </a:srgbClr>
          </a:solidFill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Spider mite control basics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4956" y="1790607"/>
            <a:ext cx="3858352" cy="40250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22364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51E829-E22B-4D79-9B50-3231D477C351}"/>
              </a:ext>
            </a:extLst>
          </p:cNvPr>
          <p:cNvSpPr txBox="1">
            <a:spLocks/>
          </p:cNvSpPr>
          <p:nvPr/>
        </p:nvSpPr>
        <p:spPr>
          <a:xfrm>
            <a:off x="605489" y="2432332"/>
            <a:ext cx="1855023" cy="4079980"/>
          </a:xfrm>
          <a:prstGeom prst="rect">
            <a:avLst/>
          </a:prstGeom>
          <a:solidFill>
            <a:srgbClr val="F2F2F2">
              <a:alpha val="60000"/>
            </a:srgbClr>
          </a:solidFill>
        </p:spPr>
        <p:txBody>
          <a:bodyPr vert="horz" lIns="68580" tIns="34290" rIns="68580" bIns="34290" rtlCol="0" anchor="ctr">
            <a:normAutofit/>
          </a:bodyPr>
          <a:lstStyle>
            <a:lvl1pPr marL="228599" indent="-228599" algn="l" defTabSz="91439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97" indent="-228599" algn="l" defTabSz="9143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95" indent="-228599" algn="l" defTabSz="9143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93" indent="-228599" algn="l" defTabSz="9143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92" indent="-228599" algn="l" defTabSz="9143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0" indent="-228599" algn="l" defTabSz="9143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8" indent="-228599" algn="l" defTabSz="9143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6" indent="-228599" algn="l" defTabSz="9143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85" indent="-228599" algn="l" defTabSz="9143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Spotted wing drosophila (SWD) is not a consistent pest in spring-fruiting strawberries</a:t>
            </a:r>
          </a:p>
          <a:p>
            <a:r>
              <a:rPr lang="en-US" sz="1600" b="1" dirty="0"/>
              <a:t>Fall fruiting berries are at high risk</a:t>
            </a:r>
          </a:p>
          <a:p>
            <a:r>
              <a:rPr lang="en-US" sz="1600" b="1" dirty="0"/>
              <a:t>In most years, the small infestation present can be managed through cultural control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 rot="5400000" flipV="1">
            <a:off x="1507632" y="4197161"/>
            <a:ext cx="2209848" cy="38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prstClr val="black"/>
                </a:solidFill>
              </a:rPr>
              <a:t>Total SWD per week</a:t>
            </a:r>
          </a:p>
        </p:txBody>
      </p:sp>
      <p:pic>
        <p:nvPicPr>
          <p:cNvPr id="7" name="Picture 8" descr="Henders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6318" y="2386414"/>
            <a:ext cx="6180138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7"/>
          <p:cNvSpPr txBox="1">
            <a:spLocks noChangeArrowheads="1"/>
          </p:cNvSpPr>
          <p:nvPr/>
        </p:nvSpPr>
        <p:spPr bwMode="auto">
          <a:xfrm rot="10800000" flipV="1">
            <a:off x="3203518" y="2462612"/>
            <a:ext cx="32004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prstClr val="black"/>
                </a:solidFill>
              </a:rPr>
              <a:t>Western North Carolina, 2011</a:t>
            </a:r>
          </a:p>
        </p:txBody>
      </p:sp>
      <p:sp>
        <p:nvSpPr>
          <p:cNvPr id="9" name="Rectangle 8"/>
          <p:cNvSpPr/>
          <p:nvPr/>
        </p:nvSpPr>
        <p:spPr>
          <a:xfrm>
            <a:off x="4041718" y="5815412"/>
            <a:ext cx="1600200" cy="76200"/>
          </a:xfrm>
          <a:prstGeom prst="rect">
            <a:avLst/>
          </a:prstGeom>
          <a:solidFill>
            <a:srgbClr val="C0504D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2" descr="C:\Users\Burrack\AppData\Local\Microsoft\Windows\Temporary Internet Files\Content.IE5\BLVDG569\strawberry_closeup_sjpg1557[1]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86398" y="5261597"/>
            <a:ext cx="598320" cy="55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651318" y="5129612"/>
            <a:ext cx="1600200" cy="762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8" descr="http://brandonmarkwalder.com/images/Smaller-Side-of-Fruit-Blackberry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3520" y="4215214"/>
            <a:ext cx="543941" cy="56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5870518" y="4901012"/>
            <a:ext cx="2819400" cy="762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6" descr="http://tommimom.files.wordpress.com/2013/02/blueberry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8115" y="4596214"/>
            <a:ext cx="726205" cy="472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2981F3B-5554-4089-A23A-D2DC1A7FC54B}"/>
              </a:ext>
            </a:extLst>
          </p:cNvPr>
          <p:cNvSpPr txBox="1">
            <a:spLocks/>
          </p:cNvSpPr>
          <p:nvPr/>
        </p:nvSpPr>
        <p:spPr>
          <a:xfrm>
            <a:off x="628652" y="1131096"/>
            <a:ext cx="8297803" cy="994172"/>
          </a:xfrm>
          <a:prstGeom prst="rect">
            <a:avLst/>
          </a:prstGeom>
          <a:solidFill>
            <a:srgbClr val="FF0000"/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solidFill>
                  <a:schemeClr val="bg1"/>
                </a:solidFill>
              </a:rPr>
              <a:t>SWD in </a:t>
            </a:r>
            <a:r>
              <a:rPr lang="en-US" sz="3300" dirty="0" smtClean="0">
                <a:solidFill>
                  <a:schemeClr val="bg1"/>
                </a:solidFill>
              </a:rPr>
              <a:t>strawberries</a:t>
            </a:r>
          </a:p>
          <a:p>
            <a:endParaRPr lang="en-US" sz="3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214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2981F3B-5554-4089-A23A-D2DC1A7FC54B}"/>
              </a:ext>
            </a:extLst>
          </p:cNvPr>
          <p:cNvSpPr txBox="1">
            <a:spLocks/>
          </p:cNvSpPr>
          <p:nvPr/>
        </p:nvSpPr>
        <p:spPr>
          <a:xfrm>
            <a:off x="628652" y="1131096"/>
            <a:ext cx="8297803" cy="994172"/>
          </a:xfrm>
          <a:prstGeom prst="rect">
            <a:avLst/>
          </a:prstGeom>
          <a:solidFill>
            <a:srgbClr val="FF0000"/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solidFill>
                  <a:schemeClr val="bg1"/>
                </a:solidFill>
              </a:rPr>
              <a:t>SWD in </a:t>
            </a:r>
            <a:r>
              <a:rPr lang="en-US" sz="3300" dirty="0" smtClean="0">
                <a:solidFill>
                  <a:schemeClr val="bg1"/>
                </a:solidFill>
              </a:rPr>
              <a:t>strawberries – May be a post harvest concern</a:t>
            </a:r>
            <a:endParaRPr lang="en-US" sz="33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82" y="2378702"/>
            <a:ext cx="4942682" cy="38203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451" y="2258958"/>
            <a:ext cx="5598004" cy="432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44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02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16D71-A813-4229-BD27-2C70074A8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types of studies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E76F8-3F4B-4B16-9A9D-B90B2C3450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Field-Infested Fruit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CB0A1E-C302-4E1D-A997-FF65D5D976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Laboratory-Infested Fruit</a:t>
            </a:r>
          </a:p>
        </p:txBody>
      </p:sp>
      <p:pic>
        <p:nvPicPr>
          <p:cNvPr id="3074" name="Picture 2" descr="C:\Users\Burrack\Downloads\20190106_21033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0917" y="3069631"/>
            <a:ext cx="3542122" cy="19924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574" y="3069632"/>
            <a:ext cx="3814296" cy="19860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11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3319" y="624470"/>
            <a:ext cx="8149683" cy="591014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5500D71-FED2-495E-B473-1460479208C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19635" y="1140724"/>
          <a:ext cx="8543367" cy="5107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682A8E-0A27-438E-928A-7C3EAB67B243}"/>
              </a:ext>
            </a:extLst>
          </p:cNvPr>
          <p:cNvCxnSpPr/>
          <p:nvPr/>
        </p:nvCxnSpPr>
        <p:spPr>
          <a:xfrm>
            <a:off x="1607697" y="4600110"/>
            <a:ext cx="5516610" cy="0"/>
          </a:xfrm>
          <a:prstGeom prst="line">
            <a:avLst/>
          </a:prstGeom>
          <a:ln w="73025">
            <a:solidFill>
              <a:srgbClr val="E622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0D9BAF5-EFE2-43B3-A274-6F8A3EB915B7}"/>
              </a:ext>
            </a:extLst>
          </p:cNvPr>
          <p:cNvSpPr txBox="1"/>
          <p:nvPr/>
        </p:nvSpPr>
        <p:spPr>
          <a:xfrm>
            <a:off x="4239481" y="3960124"/>
            <a:ext cx="392753" cy="598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87" b="1" dirty="0">
                <a:solidFill>
                  <a:srgbClr val="E6222E"/>
                </a:solidFill>
              </a:rPr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F61EAF-0958-4216-9D5A-E374AF3E780D}"/>
              </a:ext>
            </a:extLst>
          </p:cNvPr>
          <p:cNvSpPr txBox="1"/>
          <p:nvPr/>
        </p:nvSpPr>
        <p:spPr>
          <a:xfrm>
            <a:off x="7654512" y="3297216"/>
            <a:ext cx="410865" cy="598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87" b="1" dirty="0">
                <a:solidFill>
                  <a:srgbClr val="E6222E"/>
                </a:solidFill>
              </a:rPr>
              <a:t>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18462-7669-42A5-9876-5827F1203BBC}"/>
              </a:ext>
            </a:extLst>
          </p:cNvPr>
          <p:cNvSpPr txBox="1"/>
          <p:nvPr/>
        </p:nvSpPr>
        <p:spPr>
          <a:xfrm>
            <a:off x="6019800" y="1902724"/>
            <a:ext cx="2385606" cy="598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43" dirty="0">
                <a:solidFill>
                  <a:srgbClr val="E6222E"/>
                </a:solidFill>
              </a:rPr>
              <a:t>df=6,18; F=9.70; p&lt;0.0001</a:t>
            </a:r>
          </a:p>
        </p:txBody>
      </p:sp>
    </p:spTree>
    <p:extLst>
      <p:ext uri="{BB962C8B-B14F-4D97-AF65-F5344CB8AC3E}">
        <p14:creationId xmlns:p14="http://schemas.microsoft.com/office/powerpoint/2010/main" val="423838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2127" y="624470"/>
            <a:ext cx="9023815" cy="591014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4788B8-9520-4E46-93C2-F6736FCD5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72" y="779479"/>
            <a:ext cx="7886700" cy="994172"/>
          </a:xfrm>
        </p:spPr>
        <p:txBody>
          <a:bodyPr>
            <a:normAutofit/>
          </a:bodyPr>
          <a:lstStyle/>
          <a:p>
            <a:r>
              <a:rPr lang="en-US" sz="3200" dirty="0"/>
              <a:t>Laboratory-Infested Strawberry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227422" y="1544818"/>
          <a:ext cx="3429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4851269" y="1530677"/>
          <a:ext cx="3429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305192" y="3807251"/>
          <a:ext cx="3429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4886620" y="3800180"/>
          <a:ext cx="3429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05932" y="1613751"/>
            <a:ext cx="912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Egg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78252" y="1613751"/>
            <a:ext cx="996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Instar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38774" y="3847904"/>
            <a:ext cx="104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Instar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96826" y="3847904"/>
            <a:ext cx="1018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Instar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790180" y="2802355"/>
            <a:ext cx="2011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</a:t>
            </a:r>
            <a:r>
              <a:rPr lang="en-US" i="1" dirty="0"/>
              <a:t>D. suzukii</a:t>
            </a:r>
          </a:p>
        </p:txBody>
      </p:sp>
    </p:spTree>
    <p:extLst>
      <p:ext uri="{BB962C8B-B14F-4D97-AF65-F5344CB8AC3E}">
        <p14:creationId xmlns:p14="http://schemas.microsoft.com/office/powerpoint/2010/main" val="139256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3D6A3-CC3D-4941-9DA7-B9E397093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4" y="1790607"/>
            <a:ext cx="3154679" cy="3977641"/>
          </a:xfrm>
          <a:solidFill>
            <a:srgbClr val="F2F2F2">
              <a:alpha val="80000"/>
            </a:srgbClr>
          </a:solidFill>
        </p:spPr>
        <p:txBody>
          <a:bodyPr anchor="ctr">
            <a:normAutofit/>
          </a:bodyPr>
          <a:lstStyle/>
          <a:p>
            <a:r>
              <a:rPr lang="en-US" b="1" dirty="0"/>
              <a:t>Pest management considerations</a:t>
            </a:r>
          </a:p>
          <a:p>
            <a:pPr lvl="1"/>
            <a:r>
              <a:rPr lang="en-US" b="1" dirty="0"/>
              <a:t>Spider </a:t>
            </a:r>
            <a:r>
              <a:rPr lang="en-US" b="1" dirty="0" smtClean="0"/>
              <a:t>mite management</a:t>
            </a:r>
            <a:endParaRPr lang="en-US" b="1" dirty="0"/>
          </a:p>
          <a:p>
            <a:pPr lvl="1"/>
            <a:r>
              <a:rPr lang="en-US" b="1" dirty="0" smtClean="0"/>
              <a:t>SWD significance and control</a:t>
            </a:r>
          </a:p>
        </p:txBody>
      </p:sp>
      <p:pic>
        <p:nvPicPr>
          <p:cNvPr id="11" name="Picture 10" descr="A close up of a tree&#10;&#10;Description generated with very high confidence">
            <a:extLst>
              <a:ext uri="{FF2B5EF4-FFF2-40B4-BE49-F238E27FC236}">
                <a16:creationId xmlns:a16="http://schemas.microsoft.com/office/drawing/2014/main" id="{345A7FB6-C17C-4BA4-A724-CA80A67ED1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88512" y="1629022"/>
            <a:ext cx="4935836" cy="359996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26AEAB5-ECF3-4AAA-A79F-CC05819F59FF}"/>
              </a:ext>
            </a:extLst>
          </p:cNvPr>
          <p:cNvSpPr txBox="1">
            <a:spLocks/>
          </p:cNvSpPr>
          <p:nvPr/>
        </p:nvSpPr>
        <p:spPr>
          <a:xfrm>
            <a:off x="640084" y="1204060"/>
            <a:ext cx="1427555" cy="472247"/>
          </a:xfrm>
          <a:prstGeom prst="rect">
            <a:avLst/>
          </a:prstGeom>
          <a:solidFill>
            <a:srgbClr val="FF0000">
              <a:alpha val="80000"/>
            </a:srgbClr>
          </a:solidFill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>
                <a:solidFill>
                  <a:schemeClr val="bg1"/>
                </a:solidFill>
              </a:rPr>
              <a:t>Topics</a:t>
            </a:r>
          </a:p>
        </p:txBody>
      </p:sp>
    </p:spTree>
    <p:extLst>
      <p:ext uri="{BB962C8B-B14F-4D97-AF65-F5344CB8AC3E}">
        <p14:creationId xmlns:p14="http://schemas.microsoft.com/office/powerpoint/2010/main" val="1891419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334" y="3445934"/>
            <a:ext cx="9153098" cy="341206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2" y="2421466"/>
            <a:ext cx="8157949" cy="855134"/>
          </a:xfrm>
        </p:spPr>
        <p:txBody>
          <a:bodyPr>
            <a:normAutofit fontScale="85000" lnSpcReduction="20000"/>
          </a:bodyPr>
          <a:lstStyle/>
          <a:p>
            <a:r>
              <a:rPr lang="en-US" sz="1800" b="1" i="1" dirty="0"/>
              <a:t>Read us @ entomology.ces.ncsu.edu</a:t>
            </a:r>
          </a:p>
          <a:p>
            <a:r>
              <a:rPr lang="en-US" sz="1800" b="1" i="1" dirty="0"/>
              <a:t>Like us @ facebook.com/</a:t>
            </a:r>
            <a:r>
              <a:rPr lang="en-US" sz="1800" b="1" i="1" dirty="0" err="1"/>
              <a:t>NCSmallFruitIPM</a:t>
            </a:r>
            <a:endParaRPr lang="en-US" sz="1800" b="1" i="1" dirty="0"/>
          </a:p>
          <a:p>
            <a:r>
              <a:rPr lang="en-US" sz="1800" b="1" i="1" dirty="0"/>
              <a:t>Follow us @</a:t>
            </a:r>
            <a:r>
              <a:rPr lang="en-US" sz="1800" b="1" i="1" dirty="0" err="1"/>
              <a:t>NCSmallFruitIPM</a:t>
            </a:r>
            <a:endParaRPr lang="en-US" sz="1800" b="1" i="1" dirty="0"/>
          </a:p>
        </p:txBody>
      </p:sp>
      <p:sp>
        <p:nvSpPr>
          <p:cNvPr id="10" name="Rectangle 9"/>
          <p:cNvSpPr/>
          <p:nvPr/>
        </p:nvSpPr>
        <p:spPr>
          <a:xfrm>
            <a:off x="1726659" y="3307083"/>
            <a:ext cx="5663115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FA150C-68B4-423F-B661-2A9294C953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335" y="-5090"/>
            <a:ext cx="3831429" cy="64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4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89"/>
    </mc:Choice>
    <mc:Fallback xmlns="">
      <p:transition spd="slow" advTm="1768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3D6A3-CC3D-4941-9DA7-B9E397093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4" y="1790607"/>
            <a:ext cx="3154679" cy="3977641"/>
          </a:xfrm>
          <a:solidFill>
            <a:srgbClr val="F2F2F2">
              <a:alpha val="80000"/>
            </a:srgbClr>
          </a:solidFill>
        </p:spPr>
        <p:txBody>
          <a:bodyPr anchor="ctr">
            <a:normAutofit fontScale="70000" lnSpcReduction="20000"/>
          </a:bodyPr>
          <a:lstStyle/>
          <a:p>
            <a:r>
              <a:rPr lang="en-US" b="1" dirty="0" smtClean="0"/>
              <a:t>Start scouting in early spring, when daytime temperatures start exceeding 50F</a:t>
            </a:r>
          </a:p>
          <a:p>
            <a:r>
              <a:rPr lang="en-US" b="1" dirty="0" smtClean="0"/>
              <a:t>Treat is populations greater than 5 mites/leaflet are present pre fruiting</a:t>
            </a:r>
          </a:p>
          <a:p>
            <a:r>
              <a:rPr lang="en-US" b="1" dirty="0" smtClean="0"/>
              <a:t>Avoid </a:t>
            </a:r>
            <a:r>
              <a:rPr lang="en-US" b="1" dirty="0" err="1" smtClean="0"/>
              <a:t>pyrethroid</a:t>
            </a:r>
            <a:r>
              <a:rPr lang="en-US" b="1" dirty="0" smtClean="0"/>
              <a:t> insecticides when mites are present </a:t>
            </a:r>
          </a:p>
          <a:p>
            <a:r>
              <a:rPr lang="en-US" b="1" dirty="0" smtClean="0"/>
              <a:t>If using predatory mites, do not use oils or soaps for spider mite control post predator release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26AEAB5-ECF3-4AAA-A79F-CC05819F59FF}"/>
              </a:ext>
            </a:extLst>
          </p:cNvPr>
          <p:cNvSpPr txBox="1">
            <a:spLocks/>
          </p:cNvSpPr>
          <p:nvPr/>
        </p:nvSpPr>
        <p:spPr>
          <a:xfrm>
            <a:off x="640084" y="1204060"/>
            <a:ext cx="7723224" cy="472247"/>
          </a:xfrm>
          <a:prstGeom prst="rect">
            <a:avLst/>
          </a:prstGeom>
          <a:solidFill>
            <a:srgbClr val="FF0000">
              <a:alpha val="80000"/>
            </a:srgbClr>
          </a:solidFill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 smtClean="0">
                <a:solidFill>
                  <a:schemeClr val="bg1"/>
                </a:solidFill>
              </a:rPr>
              <a:t>Spider mite control basics </a:t>
            </a:r>
            <a:endParaRPr lang="en-US" sz="30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4956" y="1790607"/>
            <a:ext cx="3858352" cy="40250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0754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3D6A3-CC3D-4941-9DA7-B9E397093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4" y="1790607"/>
            <a:ext cx="3154679" cy="3977641"/>
          </a:xfrm>
          <a:solidFill>
            <a:srgbClr val="F2F2F2">
              <a:alpha val="80000"/>
            </a:srgbClr>
          </a:solidFill>
        </p:spPr>
        <p:txBody>
          <a:bodyPr anchor="ctr">
            <a:normAutofit fontScale="70000" lnSpcReduction="20000"/>
          </a:bodyPr>
          <a:lstStyle/>
          <a:p>
            <a:r>
              <a:rPr lang="en-US" b="1" dirty="0" smtClean="0"/>
              <a:t>Start scouting in early spring, when daytime temperatures start exceeding 50F</a:t>
            </a:r>
          </a:p>
          <a:p>
            <a:r>
              <a:rPr lang="en-US" b="1" dirty="0" smtClean="0"/>
              <a:t>Treat is populations greater than 5 mites/leaflet are present pre fruiting</a:t>
            </a:r>
          </a:p>
          <a:p>
            <a:r>
              <a:rPr lang="en-US" b="1" dirty="0" smtClean="0"/>
              <a:t>Avoid </a:t>
            </a:r>
            <a:r>
              <a:rPr lang="en-US" b="1" dirty="0" err="1" smtClean="0"/>
              <a:t>pyrethroid</a:t>
            </a:r>
            <a:r>
              <a:rPr lang="en-US" b="1" dirty="0" smtClean="0"/>
              <a:t> insecticides when mites are present </a:t>
            </a:r>
          </a:p>
          <a:p>
            <a:r>
              <a:rPr lang="en-US" b="1" dirty="0" smtClean="0"/>
              <a:t>If using predatory mites, do not use oils or soaps for spider mite control post predator release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26AEAB5-ECF3-4AAA-A79F-CC05819F59FF}"/>
              </a:ext>
            </a:extLst>
          </p:cNvPr>
          <p:cNvSpPr txBox="1">
            <a:spLocks/>
          </p:cNvSpPr>
          <p:nvPr/>
        </p:nvSpPr>
        <p:spPr>
          <a:xfrm>
            <a:off x="640084" y="1204060"/>
            <a:ext cx="7723224" cy="472247"/>
          </a:xfrm>
          <a:prstGeom prst="rect">
            <a:avLst/>
          </a:prstGeom>
          <a:solidFill>
            <a:srgbClr val="FF0000">
              <a:alpha val="80000"/>
            </a:srgbClr>
          </a:solidFill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 smtClean="0">
                <a:solidFill>
                  <a:schemeClr val="bg1"/>
                </a:solidFill>
              </a:rPr>
              <a:t>Spider mite control basics </a:t>
            </a:r>
            <a:endParaRPr lang="en-US" sz="3000" b="1" dirty="0">
              <a:solidFill>
                <a:schemeClr val="bg1"/>
              </a:solidFill>
            </a:endParaRPr>
          </a:p>
        </p:txBody>
      </p:sp>
      <p:pic>
        <p:nvPicPr>
          <p:cNvPr id="8" name="Picture 15" descr="Clayton 2010 all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7085" y="1790606"/>
            <a:ext cx="4996543" cy="3977641"/>
          </a:xfrm>
          <a:prstGeom prst="rect">
            <a:avLst/>
          </a:prstGeom>
          <a:noFill/>
          <a:ln w="9525">
            <a:solidFill>
              <a:srgbClr val="1B3E2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1618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985533"/>
              </p:ext>
            </p:extLst>
          </p:nvPr>
        </p:nvGraphicFramePr>
        <p:xfrm>
          <a:off x="344426" y="1861457"/>
          <a:ext cx="8314540" cy="392212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90586">
                  <a:extLst>
                    <a:ext uri="{9D8B030D-6E8A-4147-A177-3AD203B41FA5}">
                      <a16:colId xmlns:a16="http://schemas.microsoft.com/office/drawing/2014/main" val="505534049"/>
                    </a:ext>
                  </a:extLst>
                </a:gridCol>
                <a:gridCol w="1625447">
                  <a:extLst>
                    <a:ext uri="{9D8B030D-6E8A-4147-A177-3AD203B41FA5}">
                      <a16:colId xmlns:a16="http://schemas.microsoft.com/office/drawing/2014/main" val="3363113321"/>
                    </a:ext>
                  </a:extLst>
                </a:gridCol>
                <a:gridCol w="2754085">
                  <a:extLst>
                    <a:ext uri="{9D8B030D-6E8A-4147-A177-3AD203B41FA5}">
                      <a16:colId xmlns:a16="http://schemas.microsoft.com/office/drawing/2014/main" val="2562750854"/>
                    </a:ext>
                  </a:extLst>
                </a:gridCol>
                <a:gridCol w="2444422">
                  <a:extLst>
                    <a:ext uri="{9D8B030D-6E8A-4147-A177-3AD203B41FA5}">
                      <a16:colId xmlns:a16="http://schemas.microsoft.com/office/drawing/2014/main" val="3238788647"/>
                    </a:ext>
                  </a:extLst>
                </a:gridCol>
              </a:tblGrid>
              <a:tr h="424543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Material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IRAC Group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Target life stage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Efficacy</a:t>
                      </a:r>
                      <a:r>
                        <a:rPr lang="en-US" sz="2100" baseline="0" dirty="0" smtClean="0"/>
                        <a:t> Rating (1-4)</a:t>
                      </a:r>
                      <a:endParaRPr lang="en-US" sz="21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2454590727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2100" dirty="0" err="1" smtClean="0"/>
                        <a:t>Agri-Mek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6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err="1" smtClean="0"/>
                        <a:t>Motiles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3</a:t>
                      </a:r>
                      <a:endParaRPr lang="en-US" sz="21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3584211697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2100" dirty="0" err="1" smtClean="0"/>
                        <a:t>Savey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10A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Immatures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3</a:t>
                      </a:r>
                      <a:endParaRPr lang="en-US" sz="21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98197168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Zeal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10B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Immatures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3</a:t>
                      </a:r>
                      <a:endParaRPr lang="en-US" sz="21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370176032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2100" dirty="0" err="1" smtClean="0"/>
                        <a:t>Acramite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20D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err="1" smtClean="0"/>
                        <a:t>Motiles</a:t>
                      </a:r>
                      <a:r>
                        <a:rPr lang="en-US" sz="2100" dirty="0" smtClean="0"/>
                        <a:t>, some egg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</a:t>
                      </a:r>
                      <a:endParaRPr lang="en-US" sz="21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2980671699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2100" dirty="0" err="1" smtClean="0"/>
                        <a:t>Vendex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12B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err="1" smtClean="0"/>
                        <a:t>Motiles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</a:t>
                      </a:r>
                      <a:endParaRPr lang="en-US" sz="21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27326436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2100" dirty="0" err="1" smtClean="0"/>
                        <a:t>Kanemite</a:t>
                      </a:r>
                      <a:endParaRPr lang="en-US" sz="2100" dirty="0" smtClean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20B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err="1" smtClean="0"/>
                        <a:t>Motiles</a:t>
                      </a:r>
                      <a:r>
                        <a:rPr lang="en-US" sz="2100" dirty="0" smtClean="0"/>
                        <a:t>,</a:t>
                      </a:r>
                      <a:r>
                        <a:rPr lang="en-US" sz="2100" baseline="0" dirty="0" smtClean="0"/>
                        <a:t> some egg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</a:t>
                      </a:r>
                      <a:endParaRPr lang="en-US" sz="21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354488246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Oberon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23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Immatures, some adult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</a:t>
                      </a:r>
                      <a:endParaRPr lang="en-US" sz="21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24380728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Portal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21A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err="1" smtClean="0"/>
                        <a:t>Motiles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3</a:t>
                      </a:r>
                      <a:endParaRPr lang="en-US" sz="21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99618807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2100" dirty="0" err="1" smtClean="0"/>
                        <a:t>Nealta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25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All stages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</a:t>
                      </a:r>
                      <a:endParaRPr lang="en-US" sz="21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3265003435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6AEAB5-ECF3-4AAA-A79F-CC05819F59FF}"/>
              </a:ext>
            </a:extLst>
          </p:cNvPr>
          <p:cNvSpPr txBox="1">
            <a:spLocks/>
          </p:cNvSpPr>
          <p:nvPr/>
        </p:nvSpPr>
        <p:spPr>
          <a:xfrm>
            <a:off x="640084" y="1204060"/>
            <a:ext cx="7723224" cy="472247"/>
          </a:xfrm>
          <a:prstGeom prst="rect">
            <a:avLst/>
          </a:prstGeom>
          <a:solidFill>
            <a:srgbClr val="FF0000">
              <a:alpha val="80000"/>
            </a:srgbClr>
          </a:solidFill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 smtClean="0">
                <a:solidFill>
                  <a:schemeClr val="bg1"/>
                </a:solidFill>
              </a:rPr>
              <a:t>Conventional spider mite control options 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788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2981F3B-5554-4089-A23A-D2DC1A7FC54B}"/>
              </a:ext>
            </a:extLst>
          </p:cNvPr>
          <p:cNvSpPr txBox="1">
            <a:spLocks/>
          </p:cNvSpPr>
          <p:nvPr/>
        </p:nvSpPr>
        <p:spPr>
          <a:xfrm>
            <a:off x="628653" y="1131096"/>
            <a:ext cx="4574720" cy="994172"/>
          </a:xfrm>
          <a:prstGeom prst="rect">
            <a:avLst/>
          </a:prstGeom>
          <a:solidFill>
            <a:srgbClr val="FF0000"/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dirty="0">
                <a:solidFill>
                  <a:schemeClr val="bg1"/>
                </a:solidFill>
              </a:rPr>
              <a:t>Screening spider mites for resistance</a:t>
            </a:r>
          </a:p>
        </p:txBody>
      </p:sp>
      <p:pic>
        <p:nvPicPr>
          <p:cNvPr id="6" name="Picture 2" descr="Image result for potter towe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3" y="2418644"/>
            <a:ext cx="3698292" cy="37000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6987" y="4073549"/>
            <a:ext cx="4157460" cy="23385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75255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751E829-E22B-4D79-9B50-3231D477C351}"/>
              </a:ext>
            </a:extLst>
          </p:cNvPr>
          <p:cNvSpPr txBox="1">
            <a:spLocks/>
          </p:cNvSpPr>
          <p:nvPr/>
        </p:nvSpPr>
        <p:spPr>
          <a:xfrm>
            <a:off x="1040385" y="5247663"/>
            <a:ext cx="6921586" cy="890552"/>
          </a:xfrm>
          <a:prstGeom prst="rect">
            <a:avLst/>
          </a:prstGeom>
          <a:solidFill>
            <a:srgbClr val="F2F2F2">
              <a:alpha val="60000"/>
            </a:srgbClr>
          </a:solidFill>
        </p:spPr>
        <p:txBody>
          <a:bodyPr vert="horz" lIns="68580" tIns="34290" rIns="68580" bIns="34290" rtlCol="0" anchor="ctr">
            <a:normAutofit fontScale="92500" lnSpcReduction="10000"/>
          </a:bodyPr>
          <a:lstStyle>
            <a:lvl1pPr marL="228599" indent="-228599" algn="l" defTabSz="91439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97" indent="-228599" algn="l" defTabSz="9143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95" indent="-228599" algn="l" defTabSz="9143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93" indent="-228599" algn="l" defTabSz="9143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92" indent="-228599" algn="l" defTabSz="9143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0" indent="-228599" algn="l" defTabSz="9143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8" indent="-228599" algn="l" defTabSz="9143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6" indent="-228599" algn="l" defTabSz="9143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85" indent="-228599" algn="l" defTabSz="9143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/>
              <a:t>*No different than control</a:t>
            </a:r>
          </a:p>
          <a:p>
            <a:pPr marL="0" indent="0" algn="ctr">
              <a:buNone/>
            </a:pPr>
            <a:r>
              <a:rPr lang="en-US" sz="1600" b="1" dirty="0"/>
              <a:t>**Better than control, but weaker than other materials</a:t>
            </a:r>
          </a:p>
          <a:p>
            <a:pPr marL="0" indent="0" algn="ctr">
              <a:buNone/>
            </a:pPr>
            <a:r>
              <a:rPr lang="en-US" sz="1600" b="1" dirty="0"/>
              <a:t>Greater variability among </a:t>
            </a:r>
            <a:r>
              <a:rPr lang="en-US" sz="1600" b="1" dirty="0" err="1"/>
              <a:t>adulticides</a:t>
            </a:r>
            <a:r>
              <a:rPr lang="en-US" sz="1600" b="1" dirty="0"/>
              <a:t>. Brigade and </a:t>
            </a:r>
            <a:r>
              <a:rPr lang="en-US" sz="1600" b="1" dirty="0" err="1"/>
              <a:t>Vendex</a:t>
            </a:r>
            <a:r>
              <a:rPr lang="en-US" sz="1600" b="1" dirty="0"/>
              <a:t> ineffective.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7100723"/>
              </p:ext>
            </p:extLst>
          </p:nvPr>
        </p:nvGraphicFramePr>
        <p:xfrm>
          <a:off x="977361" y="1461241"/>
          <a:ext cx="3475579" cy="1882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3128072"/>
              </p:ext>
            </p:extLst>
          </p:nvPr>
        </p:nvGraphicFramePr>
        <p:xfrm>
          <a:off x="977360" y="3285030"/>
          <a:ext cx="3475577" cy="1901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3591940"/>
              </p:ext>
            </p:extLst>
          </p:nvPr>
        </p:nvGraphicFramePr>
        <p:xfrm>
          <a:off x="4452939" y="1461241"/>
          <a:ext cx="3572061" cy="1882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2088950"/>
              </p:ext>
            </p:extLst>
          </p:nvPr>
        </p:nvGraphicFramePr>
        <p:xfrm>
          <a:off x="4452937" y="3285029"/>
          <a:ext cx="3572063" cy="1901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38150" y="2455411"/>
            <a:ext cx="27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92715" y="2325072"/>
            <a:ext cx="27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79342" y="2014952"/>
            <a:ext cx="59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20624" y="2325072"/>
            <a:ext cx="487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04276" y="4333527"/>
            <a:ext cx="475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87648" y="4079986"/>
            <a:ext cx="59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93969" y="3866213"/>
            <a:ext cx="59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36448" y="3888044"/>
            <a:ext cx="59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26511" y="3874651"/>
            <a:ext cx="59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95245" y="4282624"/>
            <a:ext cx="487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2981F3B-5554-4089-A23A-D2DC1A7FC54B}"/>
              </a:ext>
            </a:extLst>
          </p:cNvPr>
          <p:cNvSpPr txBox="1">
            <a:spLocks/>
          </p:cNvSpPr>
          <p:nvPr/>
        </p:nvSpPr>
        <p:spPr>
          <a:xfrm>
            <a:off x="2286000" y="412240"/>
            <a:ext cx="4920343" cy="994172"/>
          </a:xfrm>
          <a:prstGeom prst="rect">
            <a:avLst/>
          </a:prstGeom>
          <a:solidFill>
            <a:srgbClr val="FF0000"/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solidFill>
                  <a:schemeClr val="bg1"/>
                </a:solidFill>
              </a:rPr>
              <a:t>Screening spider mites for </a:t>
            </a:r>
            <a:r>
              <a:rPr lang="en-US" sz="3300" dirty="0" smtClean="0">
                <a:solidFill>
                  <a:schemeClr val="bg1"/>
                </a:solidFill>
              </a:rPr>
              <a:t>resistance – NC Populations</a:t>
            </a:r>
            <a:endParaRPr lang="en-US" sz="3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778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8978" y="837955"/>
            <a:ext cx="9235440" cy="5163104"/>
            <a:chOff x="-8978" y="-25726"/>
            <a:chExt cx="9235440" cy="6884138"/>
          </a:xfrm>
        </p:grpSpPr>
        <p:grpSp>
          <p:nvGrpSpPr>
            <p:cNvPr id="5" name="Group 4"/>
            <p:cNvGrpSpPr/>
            <p:nvPr/>
          </p:nvGrpSpPr>
          <p:grpSpPr>
            <a:xfrm>
              <a:off x="-8978" y="-25726"/>
              <a:ext cx="9235440" cy="6884138"/>
              <a:chOff x="-8979" y="-31106"/>
              <a:chExt cx="9235440" cy="6884138"/>
            </a:xfrm>
            <a:effectLst/>
          </p:grpSpPr>
          <p:grpSp>
            <p:nvGrpSpPr>
              <p:cNvPr id="7" name="Group 6"/>
              <p:cNvGrpSpPr/>
              <p:nvPr/>
            </p:nvGrpSpPr>
            <p:grpSpPr>
              <a:xfrm>
                <a:off x="-8979" y="6672510"/>
                <a:ext cx="9235440" cy="180522"/>
                <a:chOff x="-8979" y="6672510"/>
                <a:chExt cx="9235440" cy="180522"/>
              </a:xfrm>
            </p:grpSpPr>
            <p:sp>
              <p:nvSpPr>
                <p:cNvPr id="9" name="Rectangle 8"/>
                <p:cNvSpPr/>
                <p:nvPr/>
              </p:nvSpPr>
              <p:spPr>
                <a:xfrm rot="16200000">
                  <a:off x="2644166" y="4019365"/>
                  <a:ext cx="180109" cy="5486400"/>
                </a:xfrm>
                <a:prstGeom prst="rect">
                  <a:avLst/>
                </a:prstGeom>
                <a:solidFill>
                  <a:srgbClr val="EA6A20"/>
                </a:solidFill>
                <a:ln w="57150"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 rot="16200000">
                  <a:off x="7261886" y="4888458"/>
                  <a:ext cx="180109" cy="3749040"/>
                </a:xfrm>
                <a:prstGeom prst="rect">
                  <a:avLst/>
                </a:prstGeom>
                <a:solidFill>
                  <a:srgbClr val="522D80"/>
                </a:solidFill>
                <a:ln w="57150"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8" name="Rectangle 7"/>
              <p:cNvSpPr/>
              <p:nvPr/>
            </p:nvSpPr>
            <p:spPr>
              <a:xfrm rot="16200000">
                <a:off x="4300369" y="-4331476"/>
                <a:ext cx="543260" cy="9144000"/>
              </a:xfrm>
              <a:prstGeom prst="rect">
                <a:avLst/>
              </a:prstGeom>
              <a:solidFill>
                <a:srgbClr val="522D80"/>
              </a:solidFill>
              <a:ln w="571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pic>
          <p:nvPicPr>
            <p:cNvPr id="6" name="Picture 2" descr="Clemson University Wordmark, South Carolina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8833" y="53619"/>
              <a:ext cx="1640742" cy="408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370" y="1304912"/>
            <a:ext cx="6288011" cy="45030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396335"/>
            <a:ext cx="6868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Paul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Bergeron &amp; Rebecca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Schmid-Jeffris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(USDA ARS)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981F3B-5554-4089-A23A-D2DC1A7FC54B}"/>
              </a:ext>
            </a:extLst>
          </p:cNvPr>
          <p:cNvSpPr txBox="1">
            <a:spLocks/>
          </p:cNvSpPr>
          <p:nvPr/>
        </p:nvSpPr>
        <p:spPr>
          <a:xfrm>
            <a:off x="2286000" y="412240"/>
            <a:ext cx="4920343" cy="994172"/>
          </a:xfrm>
          <a:prstGeom prst="rect">
            <a:avLst/>
          </a:prstGeom>
          <a:solidFill>
            <a:srgbClr val="FF0000"/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solidFill>
                  <a:schemeClr val="bg1"/>
                </a:solidFill>
              </a:rPr>
              <a:t>Screening spider mites for </a:t>
            </a:r>
            <a:r>
              <a:rPr lang="en-US" sz="3300" dirty="0" smtClean="0">
                <a:solidFill>
                  <a:schemeClr val="bg1"/>
                </a:solidFill>
              </a:rPr>
              <a:t>resistance – SC Populations</a:t>
            </a:r>
            <a:endParaRPr lang="en-US" sz="3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33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8978" y="837955"/>
            <a:ext cx="9235440" cy="5163104"/>
            <a:chOff x="-8978" y="-25726"/>
            <a:chExt cx="9235440" cy="6884138"/>
          </a:xfrm>
        </p:grpSpPr>
        <p:grpSp>
          <p:nvGrpSpPr>
            <p:cNvPr id="5" name="Group 4"/>
            <p:cNvGrpSpPr/>
            <p:nvPr/>
          </p:nvGrpSpPr>
          <p:grpSpPr>
            <a:xfrm>
              <a:off x="-8978" y="-25726"/>
              <a:ext cx="9235440" cy="6884138"/>
              <a:chOff x="-8979" y="-31106"/>
              <a:chExt cx="9235440" cy="6884138"/>
            </a:xfrm>
            <a:effectLst/>
          </p:grpSpPr>
          <p:grpSp>
            <p:nvGrpSpPr>
              <p:cNvPr id="7" name="Group 6"/>
              <p:cNvGrpSpPr/>
              <p:nvPr/>
            </p:nvGrpSpPr>
            <p:grpSpPr>
              <a:xfrm>
                <a:off x="-8979" y="6672510"/>
                <a:ext cx="9235440" cy="180522"/>
                <a:chOff x="-8979" y="6672510"/>
                <a:chExt cx="9235440" cy="180522"/>
              </a:xfrm>
            </p:grpSpPr>
            <p:sp>
              <p:nvSpPr>
                <p:cNvPr id="9" name="Rectangle 8"/>
                <p:cNvSpPr/>
                <p:nvPr/>
              </p:nvSpPr>
              <p:spPr>
                <a:xfrm rot="16200000">
                  <a:off x="2644166" y="4019365"/>
                  <a:ext cx="180109" cy="5486400"/>
                </a:xfrm>
                <a:prstGeom prst="rect">
                  <a:avLst/>
                </a:prstGeom>
                <a:solidFill>
                  <a:srgbClr val="EA6A20"/>
                </a:solidFill>
                <a:ln w="57150"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 rot="16200000">
                  <a:off x="7261886" y="4888458"/>
                  <a:ext cx="180109" cy="3749040"/>
                </a:xfrm>
                <a:prstGeom prst="rect">
                  <a:avLst/>
                </a:prstGeom>
                <a:solidFill>
                  <a:srgbClr val="522D80"/>
                </a:solidFill>
                <a:ln w="57150"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8" name="Rectangle 7"/>
              <p:cNvSpPr/>
              <p:nvPr/>
            </p:nvSpPr>
            <p:spPr>
              <a:xfrm rot="16200000">
                <a:off x="4300369" y="-4331476"/>
                <a:ext cx="543260" cy="9144000"/>
              </a:xfrm>
              <a:prstGeom prst="rect">
                <a:avLst/>
              </a:prstGeom>
              <a:solidFill>
                <a:srgbClr val="522D80"/>
              </a:solidFill>
              <a:ln w="571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pic>
          <p:nvPicPr>
            <p:cNvPr id="6" name="Picture 2" descr="Clemson University Wordmark, South Carolina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8833" y="53619"/>
              <a:ext cx="1640742" cy="408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370" y="1304912"/>
            <a:ext cx="6288011" cy="45030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83604" y="1797337"/>
            <a:ext cx="2979506" cy="2535149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61301" y="1255795"/>
            <a:ext cx="20241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Calibri"/>
              </a:rPr>
              <a:t>Adulticides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396335"/>
            <a:ext cx="6868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Paul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Bergeron &amp; Rebecca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Schmid-Jeffris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(USDA ARS)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2981F3B-5554-4089-A23A-D2DC1A7FC54B}"/>
              </a:ext>
            </a:extLst>
          </p:cNvPr>
          <p:cNvSpPr txBox="1">
            <a:spLocks/>
          </p:cNvSpPr>
          <p:nvPr/>
        </p:nvSpPr>
        <p:spPr>
          <a:xfrm>
            <a:off x="2286000" y="412240"/>
            <a:ext cx="4920343" cy="994172"/>
          </a:xfrm>
          <a:prstGeom prst="rect">
            <a:avLst/>
          </a:prstGeom>
          <a:solidFill>
            <a:srgbClr val="FF0000"/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solidFill>
                  <a:schemeClr val="bg1"/>
                </a:solidFill>
              </a:rPr>
              <a:t>Screening spider mites for </a:t>
            </a:r>
            <a:r>
              <a:rPr lang="en-US" sz="3300" dirty="0" smtClean="0">
                <a:solidFill>
                  <a:schemeClr val="bg1"/>
                </a:solidFill>
              </a:rPr>
              <a:t>resistance – SC Populations</a:t>
            </a:r>
            <a:endParaRPr lang="en-US" sz="3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9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4468</TotalTime>
  <Words>510</Words>
  <Application>Microsoft Office PowerPoint</Application>
  <PresentationFormat>On-screen Show (4:3)</PresentationFormat>
  <Paragraphs>122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1_Office Theme</vt:lpstr>
      <vt:lpstr>2_Office Theme</vt:lpstr>
      <vt:lpstr>Strawberry pre plant meetings, 2020 Pest management considerations Pollination biology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 types of studies</vt:lpstr>
      <vt:lpstr>PowerPoint Presentation</vt:lpstr>
      <vt:lpstr>Laboratory-Infested Strawberry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Strawberry Pollination</dc:title>
  <dc:creator>Jere Slone</dc:creator>
  <cp:lastModifiedBy>Jeff Cook</cp:lastModifiedBy>
  <cp:revision>279</cp:revision>
  <dcterms:created xsi:type="dcterms:W3CDTF">2016-05-25T15:14:33Z</dcterms:created>
  <dcterms:modified xsi:type="dcterms:W3CDTF">2020-08-19T19:41:53Z</dcterms:modified>
</cp:coreProperties>
</file>