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71" r:id="rId9"/>
    <p:sldId id="270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3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6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7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0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A434C-8F69-42B5-8082-DDBDDA2B900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6115-3C15-4073-9513-0545B83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qualtrics.com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helpdesk@uga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QualtricsSoftware" TargetMode="External"/><Relationship Id="rId5" Type="http://schemas.openxmlformats.org/officeDocument/2006/relationships/hyperlink" Target="https://www.qualtrics.com/support/" TargetMode="External"/><Relationship Id="rId4" Type="http://schemas.openxmlformats.org/officeDocument/2006/relationships/hyperlink" Target="http://www.qualtrics.com/university/researchsui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4-h.org/professionals/common-measur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georgia.ca1.qualtrics.com/Q/MyProjectsS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" y="5485774"/>
            <a:ext cx="3811447" cy="81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03499" y="457200"/>
            <a:ext cx="81166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Using Common Measures 2.0 to Evaluate Your Science Programming</a:t>
            </a:r>
          </a:p>
          <a:p>
            <a:pPr algn="ctr"/>
            <a:endParaRPr lang="en-US" sz="3600" i="1" dirty="0" smtClean="0">
              <a:latin typeface="Karla" pitchFamily="2" charset="0"/>
              <a:ea typeface="Karla" pitchFamily="2" charset="0"/>
            </a:endParaRPr>
          </a:p>
          <a:p>
            <a:pPr algn="ctr"/>
            <a:r>
              <a:rPr lang="en-US" sz="3200" i="1" dirty="0">
                <a:latin typeface="Karla" pitchFamily="2" charset="0"/>
                <a:ea typeface="Karla" pitchFamily="2" charset="0"/>
              </a:rPr>
              <a:t>National 4-H Council Common Measures Challenge Cohort Grant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400" dirty="0"/>
              <a:t>Elizabeth Conway, 4-H Agent, Athens-Clarke County</a:t>
            </a:r>
          </a:p>
          <a:p>
            <a:pPr algn="ctr"/>
            <a:r>
              <a:rPr lang="en-US" sz="2400" dirty="0" err="1"/>
              <a:t>Machelle</a:t>
            </a:r>
            <a:r>
              <a:rPr lang="en-US" sz="2400" dirty="0"/>
              <a:t> Gill, 4-H Agent, Gilmer County</a:t>
            </a:r>
          </a:p>
          <a:p>
            <a:pPr algn="ctr"/>
            <a:r>
              <a:rPr lang="en-US" sz="2400" dirty="0"/>
              <a:t>Chesley Davis, 4-H Agent, Lumpkin &amp; Dawson Counties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2" y="1899138"/>
            <a:ext cx="1975729" cy="26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38" y="231417"/>
            <a:ext cx="11207262" cy="6514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 err="1" smtClean="0"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Qualtrics</a:t>
            </a:r>
            <a:r>
              <a:rPr lang="en-US" sz="3600" b="1" u="sng" dirty="0" smtClean="0"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 101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 smtClean="0"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Technical </a:t>
            </a:r>
            <a:r>
              <a:rPr lang="en-US" sz="2000" b="1" u="sng" dirty="0"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Contact UGA EITS Help Desk </a:t>
            </a:r>
            <a:r>
              <a:rPr lang="en-US" dirty="0">
                <a:solidFill>
                  <a:srgbClr val="333333"/>
                </a:solidFill>
                <a:latin typeface="Karla"/>
                <a:ea typeface="Calibri" panose="020F0502020204030204" pitchFamily="34" charset="0"/>
                <a:cs typeface="Arial" panose="020B0604020202020204" pitchFamily="34" charset="0"/>
              </a:rPr>
              <a:t>at </a:t>
            </a:r>
            <a:r>
              <a:rPr lang="en-US" u="sng" dirty="0">
                <a:solidFill>
                  <a:srgbClr val="0000FF"/>
                </a:solidFill>
                <a:latin typeface="Karla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helpdesk@uga.edu</a:t>
            </a:r>
            <a:r>
              <a:rPr lang="en-US" dirty="0">
                <a:solidFill>
                  <a:srgbClr val="333333"/>
                </a:solidFill>
                <a:latin typeface="Karla"/>
                <a:ea typeface="Calibri" panose="020F0502020204030204" pitchFamily="34" charset="0"/>
                <a:cs typeface="Arial" panose="020B0604020202020204" pitchFamily="34" charset="0"/>
              </a:rPr>
              <a:t> or by phone at </a:t>
            </a:r>
            <a:r>
              <a:rPr lang="en-US" dirty="0" smtClean="0">
                <a:solidFill>
                  <a:srgbClr val="333333"/>
                </a:solidFill>
                <a:latin typeface="Karla"/>
                <a:ea typeface="Calibri" panose="020F0502020204030204" pitchFamily="34" charset="0"/>
                <a:cs typeface="Arial" panose="020B0604020202020204" pitchFamily="34" charset="0"/>
              </a:rPr>
              <a:t>706-542-3106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 err="1" smtClean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Qualtrics</a:t>
            </a:r>
            <a:r>
              <a:rPr lang="en-US" sz="2000" b="1" u="sng" dirty="0" smtClean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Support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</a:pP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Phone or e-mail assistance from </a:t>
            </a:r>
            <a:r>
              <a:rPr lang="en-US" dirty="0" err="1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Qualtrics</a:t>
            </a: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 is available during their normal business hours, </a:t>
            </a:r>
            <a:r>
              <a:rPr lang="en-US" b="1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9:00am - 8:00pm</a:t>
            </a: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 Eastern Standard Time </a:t>
            </a:r>
            <a:r>
              <a:rPr lang="en-US" b="1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Monday-Friday</a:t>
            </a: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 (except holidays). </a:t>
            </a:r>
            <a:r>
              <a:rPr lang="en-US" dirty="0" err="1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Qualtrics</a:t>
            </a: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 will respond to support request calls or e-mails based on the order by which they are received.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Telephone (Toll Free)</a:t>
            </a: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: 1-800-340-9194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Email</a:t>
            </a: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u="sng" dirty="0" smtClean="0">
                <a:solidFill>
                  <a:srgbClr val="0000FF"/>
                </a:solidFill>
                <a:latin typeface="Karla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support@qualtrics.com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 smtClean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Online </a:t>
            </a:r>
            <a:r>
              <a:rPr lang="en-US" sz="2000" b="1" u="sng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Training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</a:pP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Extensive online training material is available at</a:t>
            </a:r>
            <a:r>
              <a:rPr lang="en-US" dirty="0">
                <a:solidFill>
                  <a:srgbClr val="333333"/>
                </a:solidFill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u="sng" dirty="0" err="1">
                <a:solidFill>
                  <a:srgbClr val="0000FF"/>
                </a:solidFill>
                <a:latin typeface="Karla"/>
                <a:ea typeface="Times New Roman" panose="02020603050405020304" pitchFamily="18" charset="0"/>
                <a:cs typeface="Arial" panose="020B0604020202020204" pitchFamily="34" charset="0"/>
                <a:hlinkClick r:id="rId4" tooltip="http://www.qualtrics.com/university/researchsuite"/>
              </a:rPr>
              <a:t>Qualtrics</a:t>
            </a:r>
            <a:r>
              <a:rPr lang="en-US" u="sng" dirty="0">
                <a:solidFill>
                  <a:srgbClr val="0000FF"/>
                </a:solidFill>
                <a:latin typeface="Karla"/>
                <a:ea typeface="Times New Roman" panose="02020603050405020304" pitchFamily="18" charset="0"/>
                <a:cs typeface="Arial" panose="020B0604020202020204" pitchFamily="34" charset="0"/>
                <a:hlinkClick r:id="rId4" tooltip="http://www.qualtrics.com/university/researchsuite"/>
              </a:rPr>
              <a:t> Survey University</a:t>
            </a:r>
            <a:r>
              <a:rPr lang="en-US" dirty="0">
                <a:solidFill>
                  <a:srgbClr val="333333"/>
                </a:solidFill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000FF"/>
                </a:solidFill>
                <a:latin typeface="Karla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https://www.qualtrics.com/support/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YouTube Videos: </a:t>
            </a:r>
            <a:r>
              <a:rPr lang="en-US" u="sng" dirty="0">
                <a:solidFill>
                  <a:srgbClr val="0000FF"/>
                </a:solidFill>
                <a:latin typeface="Karla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https://www.youtube.com/user/QualtricsSoftware</a:t>
            </a: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The training material will help you to master </a:t>
            </a:r>
            <a:r>
              <a:rPr lang="en-US" dirty="0" err="1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Qualtrics</a:t>
            </a: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 in minimum time.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Karla"/>
                <a:ea typeface="Times New Roman" panose="02020603050405020304" pitchFamily="18" charset="0"/>
                <a:cs typeface="Arial" panose="020B0604020202020204" pitchFamily="34" charset="0"/>
              </a:rPr>
              <a:t>A number of pre-recorded training sessions, as well as additional resources (such as "Free eBooks" and "Research Helps") can be accessed at this site.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6178248"/>
            <a:ext cx="2771530" cy="5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4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" y="5675125"/>
            <a:ext cx="2930621" cy="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3688" y="315606"/>
            <a:ext cx="8738225" cy="356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Do You Want To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For You Programs??????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58" y="2227981"/>
            <a:ext cx="2477148" cy="32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2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" y="5675125"/>
            <a:ext cx="2930621" cy="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54674" y="453008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League Gothic" panose="00000500000000000000" pitchFamily="50" charset="0"/>
              </a:rPr>
              <a:t>History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12822" y="1389969"/>
            <a:ext cx="68219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Karla" pitchFamily="2" charset="0"/>
                <a:ea typeface="Karla" pitchFamily="2" charset="0"/>
              </a:rPr>
              <a:t>In 2012 4-H stakeholders collaborated to create a series of standard instruments to assess youth outcomes and indicators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Karla" pitchFamily="2" charset="0"/>
                <a:ea typeface="Karla" pitchFamily="2" charset="0"/>
              </a:rPr>
              <a:t>4-H National Headquarters, National 4-H Council, and representatives from land-grant universities and National Mission Mandate teams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Karla" pitchFamily="2" charset="0"/>
                <a:ea typeface="Karla" pitchFamily="2" charset="0"/>
              </a:rPr>
              <a:t>Guided by the National 4-H Logic Models, stakeholders reviewed and developed common outcomes, indicators, and items aligned with program areas in grades 4-7 and 8-12</a:t>
            </a:r>
            <a:endParaRPr lang="en-US" sz="2200" dirty="0">
              <a:latin typeface="Karla" pitchFamily="2" charset="0"/>
              <a:ea typeface="Karla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69" y="860674"/>
            <a:ext cx="3403451" cy="51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" y="5675125"/>
            <a:ext cx="2930621" cy="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9158" y="260503"/>
            <a:ext cx="1800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League Gothic" panose="00000500000000000000" pitchFamily="50" charset="0"/>
              </a:rPr>
              <a:t>Goals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73789" y="1273920"/>
            <a:ext cx="61145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Karla" pitchFamily="2" charset="0"/>
                <a:ea typeface="Karla" pitchFamily="2" charset="0"/>
              </a:rPr>
              <a:t>Identify a common core of youth outcomes and indicators which can be used to improve programs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latin typeface="Karla" pitchFamily="2" charset="0"/>
              <a:ea typeface="Karla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Karla" pitchFamily="2" charset="0"/>
                <a:ea typeface="Karla" pitchFamily="2" charset="0"/>
              </a:rPr>
              <a:t>Provide a process for assessment and report from a national data base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latin typeface="Karla" pitchFamily="2" charset="0"/>
              <a:ea typeface="Karla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Karla" pitchFamily="2" charset="0"/>
                <a:ea typeface="Karla" pitchFamily="2" charset="0"/>
              </a:rPr>
              <a:t>Provide state 4 H programs with resources to assist them in the planning of local, state-wide and regional evaluations</a:t>
            </a:r>
            <a:endParaRPr lang="en-US" sz="2400" dirty="0">
              <a:solidFill>
                <a:srgbClr val="000000"/>
              </a:solidFill>
              <a:latin typeface="Karla" pitchFamily="2" charset="0"/>
              <a:ea typeface="Karla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33" y="703378"/>
            <a:ext cx="3511292" cy="52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1" y="6060846"/>
            <a:ext cx="2930621" cy="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2401" y="440976"/>
            <a:ext cx="7837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League Gothic" panose="00000500000000000000" pitchFamily="50" charset="0"/>
              </a:rPr>
              <a:t>Original Common Measure Surveys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678941" y="1167199"/>
            <a:ext cx="62885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Universal (4-7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Universal (8-12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Citizenship (4-7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Citizenship (8-12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Science (4-7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Science (8-12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Healthy Living (4-7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Healthy Living (8-12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College and Career Readiness (8-12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Karla" pitchFamily="2" charset="0"/>
              <a:ea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  <a:ea typeface="Karla" pitchFamily="2" charset="0"/>
              </a:rPr>
              <a:t>Demographics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05" y="1167199"/>
            <a:ext cx="4995917" cy="37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" y="5675125"/>
            <a:ext cx="2930621" cy="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2034" y="428944"/>
            <a:ext cx="5453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League Gothic" panose="00000500000000000000" pitchFamily="50" charset="0"/>
              </a:rPr>
              <a:t>Common Measures 2.0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70902" y="1366318"/>
            <a:ext cx="651569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arla" pitchFamily="2" charset="0"/>
                <a:ea typeface="Karla" pitchFamily="2" charset="0"/>
              </a:rPr>
              <a:t>Review existing instruments and feedback from 4-H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latin typeface="Karla" pitchFamily="2" charset="0"/>
              <a:ea typeface="Karl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arla" pitchFamily="2" charset="0"/>
                <a:ea typeface="Karla" pitchFamily="2" charset="0"/>
              </a:rPr>
              <a:t>Develop items for measuring </a:t>
            </a:r>
            <a:r>
              <a:rPr lang="en-US" sz="2400" b="1" dirty="0" smtClean="0">
                <a:latin typeface="Karla" pitchFamily="2" charset="0"/>
                <a:ea typeface="Karla" pitchFamily="2" charset="0"/>
              </a:rPr>
              <a:t>program improvement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 that provide contextual understanding of the youth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latin typeface="Karla" pitchFamily="2" charset="0"/>
              <a:ea typeface="Karl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arla" pitchFamily="2" charset="0"/>
                <a:ea typeface="Karla" pitchFamily="2" charset="0"/>
              </a:rPr>
              <a:t>Develop new measures for evaluating </a:t>
            </a:r>
            <a:r>
              <a:rPr lang="en-US" sz="2400" b="1" dirty="0" smtClean="0">
                <a:latin typeface="Karla" pitchFamily="2" charset="0"/>
                <a:ea typeface="Karla" pitchFamily="2" charset="0"/>
              </a:rPr>
              <a:t>character development</a:t>
            </a:r>
            <a:r>
              <a:rPr lang="en-US" sz="2400" dirty="0" smtClean="0">
                <a:latin typeface="Karla" pitchFamily="2" charset="0"/>
                <a:ea typeface="Karla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latin typeface="Karla" pitchFamily="2" charset="0"/>
              <a:ea typeface="Karl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arla" pitchFamily="2" charset="0"/>
                <a:ea typeface="Karla" pitchFamily="2" charset="0"/>
              </a:rPr>
              <a:t>Develop new measures for evaluating targeted </a:t>
            </a:r>
            <a:r>
              <a:rPr lang="en-US" sz="2400" b="1" dirty="0" smtClean="0">
                <a:latin typeface="Karla" pitchFamily="2" charset="0"/>
                <a:ea typeface="Karla" pitchFamily="2" charset="0"/>
              </a:rPr>
              <a:t>behavioral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 smtClean="0">
              <a:latin typeface="Karla" pitchFamily="2" charset="0"/>
              <a:ea typeface="Karl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arla" pitchFamily="2" charset="0"/>
                <a:ea typeface="Karla" pitchFamily="2" charset="0"/>
              </a:rPr>
              <a:t>Re-design the survey protocol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14" y="1208411"/>
            <a:ext cx="3822531" cy="50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6836"/>
          <a:stretch/>
        </p:blipFill>
        <p:spPr>
          <a:xfrm>
            <a:off x="4049262" y="2366769"/>
            <a:ext cx="4526846" cy="3809428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" y="5675125"/>
            <a:ext cx="2930621" cy="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479" y="332692"/>
            <a:ext cx="93362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League Gothic" panose="00000500000000000000" pitchFamily="50" charset="0"/>
              </a:rPr>
              <a:t>Common Measures Challenge </a:t>
            </a:r>
            <a:r>
              <a:rPr lang="en-US" sz="3600" b="1" dirty="0" smtClean="0">
                <a:latin typeface="League Gothic" panose="00000500000000000000" pitchFamily="50" charset="0"/>
              </a:rPr>
              <a:t>Results</a:t>
            </a:r>
          </a:p>
          <a:p>
            <a:pPr algn="ctr"/>
            <a:r>
              <a:rPr lang="en-US" sz="3600" b="1" dirty="0" smtClean="0">
                <a:latin typeface="League Gothic" panose="00000500000000000000" pitchFamily="50" charset="0"/>
              </a:rPr>
              <a:t>Citizenship</a:t>
            </a:r>
          </a:p>
          <a:p>
            <a:pPr algn="ctr"/>
            <a:r>
              <a:rPr lang="en-US" sz="3600" b="1" dirty="0" smtClean="0">
                <a:latin typeface="League Gothic" panose="00000500000000000000" pitchFamily="50" charset="0"/>
              </a:rPr>
              <a:t>4-H State Council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2" t="8181" r="26038" b="6821"/>
          <a:stretch/>
        </p:blipFill>
        <p:spPr>
          <a:xfrm rot="19699414">
            <a:off x="625512" y="1623937"/>
            <a:ext cx="1741016" cy="172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479" y="3332765"/>
            <a:ext cx="281137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League Gothic" panose="00000500000000000000" pitchFamily="50" charset="0"/>
                <a:ea typeface="Karla" pitchFamily="2" charset="0"/>
              </a:rPr>
              <a:t>98% </a:t>
            </a:r>
          </a:p>
          <a:p>
            <a:pPr algn="ctr"/>
            <a:r>
              <a:rPr lang="en-US" dirty="0">
                <a:latin typeface="Karla" pitchFamily="2" charset="0"/>
                <a:ea typeface="Karla" pitchFamily="2" charset="0"/>
              </a:rPr>
              <a:t>Believe 4-H is a place where you can learn about ways to help your community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5201" y="3044007"/>
            <a:ext cx="2654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League Gothic" panose="00000500000000000000" pitchFamily="50" charset="0"/>
                <a:ea typeface="Karla" pitchFamily="2" charset="0"/>
              </a:rPr>
              <a:t>97% </a:t>
            </a:r>
          </a:p>
          <a:p>
            <a:pPr algn="ctr"/>
            <a:r>
              <a:rPr lang="en-US" dirty="0">
                <a:latin typeface="Karla" pitchFamily="2" charset="0"/>
                <a:ea typeface="Karla" pitchFamily="2" charset="0"/>
              </a:rPr>
              <a:t>Agree 4-H Is a place where they are encouraged to plan for their future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68984" y="3332764"/>
            <a:ext cx="221002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League Gothic" panose="00000500000000000000" pitchFamily="50" charset="0"/>
                <a:ea typeface="Karla" pitchFamily="2" charset="0"/>
              </a:rPr>
              <a:t>94% </a:t>
            </a:r>
          </a:p>
          <a:p>
            <a:pPr algn="ctr"/>
            <a:r>
              <a:rPr lang="en-US" dirty="0">
                <a:latin typeface="Karla" pitchFamily="2" charset="0"/>
                <a:ea typeface="Karla" pitchFamily="2" charset="0"/>
              </a:rPr>
              <a:t>Say 4-H is place where you have a choice to be a leader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r="30078"/>
          <a:stretch/>
        </p:blipFill>
        <p:spPr>
          <a:xfrm>
            <a:off x="10276864" y="2243749"/>
            <a:ext cx="1370523" cy="18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" y="5675125"/>
            <a:ext cx="2930621" cy="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2074783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b="0" i="0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Pass Judgement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Acts of Digging Deeper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500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Tool Used to Determine If Program is Effective Measuring Impact or Change in Attitude/Behavior Facilities-Program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500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Measuring Whether or Not What Was Done Made and Impact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500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Process to Measure Success/Failure of Identified Objectives (Logic Model-Short, Medium, Long)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Plan of Work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6611" y="78171"/>
            <a:ext cx="421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Evaluation VS Impact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49716" y="618248"/>
            <a:ext cx="4788568" cy="615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Pass Judgement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Acts of Digging Deeper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Tool Used to Determine if Program is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Measuring Impact or Change in Attitude/Behavior Facilities-Program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Measuring Whether or Not What Was Done Made an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Process to Measure Success/Failure of Identified Objectives (Logic Model-Short, Medium, Long) Plan of Work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453" y="751344"/>
            <a:ext cx="45840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Positive or Negative Difference, Measurable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Change in Knowledge, Attitude, Behavioral Belief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Making a Difference in People’s 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6" y="5827525"/>
            <a:ext cx="2930621" cy="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485" y="4318000"/>
            <a:ext cx="10635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linkClick r:id="rId3"/>
              </a:rPr>
              <a:t>https://4-h.org/professionals/common-measures</a:t>
            </a:r>
            <a:r>
              <a:rPr lang="en-US" sz="4000" dirty="0" smtClean="0">
                <a:hlinkClick r:id="rId3"/>
              </a:rPr>
              <a:t>/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35997"/>
          <a:stretch/>
        </p:blipFill>
        <p:spPr>
          <a:xfrm>
            <a:off x="1122194" y="0"/>
            <a:ext cx="9947611" cy="438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9888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You will need to sign in with email address &amp; password. Then click on Common Measures 2.0 to see survey download.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56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6" y="5827525"/>
            <a:ext cx="2930621" cy="6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5330"/>
          <a:stretch/>
        </p:blipFill>
        <p:spPr>
          <a:xfrm>
            <a:off x="990600" y="-1"/>
            <a:ext cx="10966567" cy="5760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4600" y="5827525"/>
            <a:ext cx="7288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ugeorgia.ca1.qualtrics.com/Q/MyProjectsSection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0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477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Karla</vt:lpstr>
      <vt:lpstr>League Gothic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chesleyd@uga.edu</dc:creator>
  <cp:lastModifiedBy>chesleyd@uga.edu</cp:lastModifiedBy>
  <cp:revision>19</cp:revision>
  <dcterms:created xsi:type="dcterms:W3CDTF">2019-04-03T13:09:25Z</dcterms:created>
  <dcterms:modified xsi:type="dcterms:W3CDTF">2019-04-18T15:17:53Z</dcterms:modified>
</cp:coreProperties>
</file>