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3" r:id="rId9"/>
    <p:sldId id="287" r:id="rId10"/>
    <p:sldId id="291" r:id="rId11"/>
    <p:sldId id="292" r:id="rId12"/>
    <p:sldId id="294" r:id="rId13"/>
    <p:sldId id="325" r:id="rId14"/>
    <p:sldId id="341" r:id="rId15"/>
    <p:sldId id="330" r:id="rId16"/>
    <p:sldId id="322" r:id="rId17"/>
    <p:sldId id="347" r:id="rId18"/>
    <p:sldId id="321" r:id="rId19"/>
    <p:sldId id="348" r:id="rId20"/>
    <p:sldId id="349" r:id="rId21"/>
    <p:sldId id="350" r:id="rId22"/>
    <p:sldId id="351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3CC9C-72A2-B141-8A69-6DADA2A28E0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B62AE-0A4B-B349-821D-394F63D8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F96-50E4-419E-8B2A-60FE899869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5AB2-CDAF-4433-8889-4977A81291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5AB2-CDAF-4433-8889-4977A81291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0F96-50E4-419E-8B2A-60FE899869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5AB2-CDAF-4433-8889-4977A812916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5AB2-CDAF-4433-8889-4977A812916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9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1A0C-4B12-4AF9-BAEC-B3D5DE9DF7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8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18A2-D41B-4DE5-A7A9-1E2F3E11EA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1A0C-4B12-4AF9-BAEC-B3D5DE9DF7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8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1A0C-4B12-4AF9-BAEC-B3D5DE9DF7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3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5AB2-CDAF-4433-8889-4977A81291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4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1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578D-7536-DD45-AACC-6E8EEF34FA11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51DAEF-A14E-1445-9CD0-2ACDC62E0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Experiential Learning?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Dr. Eric D. </a:t>
            </a:r>
            <a:r>
              <a:rPr lang="en-US" dirty="0" err="1"/>
              <a:t>RUbenstein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7091"/>
      </p:ext>
    </p:extLst>
  </p:cSld>
  <p:clrMapOvr>
    <a:masterClrMapping/>
  </p:clrMapOvr>
  <p:transition advTm="993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Continuous Learning Cycle</a:t>
            </a:r>
          </a:p>
        </p:txBody>
      </p:sp>
      <p:pic>
        <p:nvPicPr>
          <p:cNvPr id="128002" name="Picture 2" descr="http://images.google.com/url?source=imgres&amp;ct=img&amp;q=http://valuestockphoto.com/download/32899-2/coil_slinky0507.jpg&amp;usg=AFQjCNEWanWSqyHLB0A0Osr8CzGONxbF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36576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963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isn’t always easy!</a:t>
            </a:r>
          </a:p>
        </p:txBody>
      </p:sp>
      <p:pic>
        <p:nvPicPr>
          <p:cNvPr id="82946" name="Picture 2" descr="http://images.google.com/url?source=imgres&amp;ct=img&amp;q=http://3.bp.blogspot.com/_NVbGxxojoV0/R1LuzEdGVMI/AAAAAAAAAAY/ueRP3gNosXM/s1600-R/slinky%2Btangle.jpg&amp;usg=AFQjCNHlmcm_bp4Dd7yOn2mts0Pe8_Wo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57" y="1858062"/>
            <a:ext cx="4806086" cy="3628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43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B3F1901-37AA-F2B9-4D45-87F61E07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909" y="1989117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 groups (by grade levels/schools)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How do you assess student learning in your classroom?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2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What concerns do you have when assessing students?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2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How do you use the data you collect?</a:t>
            </a:r>
          </a:p>
          <a:p>
            <a:pPr marL="342900" indent="-342900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B188F5F9-A107-08E8-DF53-D9B6B980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950" y="1022268"/>
            <a:ext cx="7772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Questions/Concerns</a:t>
            </a:r>
          </a:p>
        </p:txBody>
      </p:sp>
      <p:pic>
        <p:nvPicPr>
          <p:cNvPr id="8196" name="Picture 4" descr="Capitalimage">
            <a:extLst>
              <a:ext uri="{FF2B5EF4-FFF2-40B4-BE49-F238E27FC236}">
                <a16:creationId xmlns:a16="http://schemas.microsoft.com/office/drawing/2014/main" id="{4DAC370F-6371-D254-70BF-461BA126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6000"/>
          <a:stretch>
            <a:fillRect/>
          </a:stretch>
        </p:blipFill>
        <p:spPr bwMode="auto">
          <a:xfrm>
            <a:off x="9781309" y="4557837"/>
            <a:ext cx="1901825" cy="2024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148" name="Line 7">
            <a:extLst>
              <a:ext uri="{FF2B5EF4-FFF2-40B4-BE49-F238E27FC236}">
                <a16:creationId xmlns:a16="http://schemas.microsoft.com/office/drawing/2014/main" id="{FD4D541A-5726-2AEF-2F45-82807E734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83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16C95032-8E2D-F38E-B7F1-6521C26B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275" y="986642"/>
            <a:ext cx="7696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err="1">
                <a:latin typeface="+mj-lt"/>
                <a:ea typeface="ＭＳ Ｐゴシック" charset="0"/>
                <a:cs typeface="ＭＳ Ｐゴシック" charset="0"/>
              </a:rPr>
              <a:t>Vee</a:t>
            </a: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 Maps: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571CF-C395-A6CD-F05E-FB66622DB725}"/>
              </a:ext>
            </a:extLst>
          </p:cNvPr>
          <p:cNvSpPr txBox="1"/>
          <p:nvPr/>
        </p:nvSpPr>
        <p:spPr>
          <a:xfrm>
            <a:off x="1659577" y="2298680"/>
            <a:ext cx="7696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Created and introduced to student scientific laboratories (Novak and 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Gowin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, 1984)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Highlight the interrelationship of concepts and methods with knowledge construction or analysis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Promotes inquiry through student investigation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Vee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maps promote student inquiry at the analysis, synthesis, and evaluation levels</a:t>
            </a:r>
          </a:p>
          <a:p>
            <a:pPr lvl="1"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2" descr="http://4.bp.blogspot.com/-WQLeQZULPq8/Ts1Pc35sS6I/AAAAAAAABeI/tsSd4gavAs0/s1600/IMG_8126.JPG">
            <a:extLst>
              <a:ext uri="{FF2B5EF4-FFF2-40B4-BE49-F238E27FC236}">
                <a16:creationId xmlns:a16="http://schemas.microsoft.com/office/drawing/2014/main" id="{52F396BA-5A8C-1737-89B9-5B18EF2A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4"/>
          <a:stretch/>
        </p:blipFill>
        <p:spPr bwMode="auto">
          <a:xfrm>
            <a:off x="9146350" y="4593741"/>
            <a:ext cx="2762250" cy="207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9B1408AD-B47B-08AD-07BC-A99FE0F9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813" y="960438"/>
            <a:ext cx="7696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err="1">
                <a:latin typeface="+mj-lt"/>
                <a:ea typeface="ＭＳ Ｐゴシック" charset="0"/>
                <a:cs typeface="ＭＳ Ｐゴシック" charset="0"/>
              </a:rPr>
              <a:t>Vee</a:t>
            </a: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 Map</a:t>
            </a:r>
          </a:p>
        </p:txBody>
      </p:sp>
      <p:sp>
        <p:nvSpPr>
          <p:cNvPr id="8195" name="TextBox 1">
            <a:extLst>
              <a:ext uri="{FF2B5EF4-FFF2-40B4-BE49-F238E27FC236}">
                <a16:creationId xmlns:a16="http://schemas.microsoft.com/office/drawing/2014/main" id="{567360BF-73CB-A66E-3023-9A866EF45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52800"/>
            <a:ext cx="297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i="1">
              <a:latin typeface="AGaramond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i="1">
              <a:latin typeface="AGaramond" charset="0"/>
              <a:cs typeface="Arial" panose="020B0604020202020204" pitchFamily="34" charset="0"/>
            </a:endParaRP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68140FCB-DB31-F8B1-F948-93E1FA51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30376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/>
          </a:p>
          <a:p>
            <a:endParaRPr lang="en-US" altLang="en-US" sz="2000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3E35F68-71E3-E121-E1CC-0CB63D9C0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06600"/>
            <a:ext cx="7315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Inquiry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Word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Concept Map or Graphic Organizer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Hypothesis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Data (In Table, Chart, or Graph form)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Conclusions</a:t>
            </a: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52804DDB-7E43-CF66-195D-B4A2FFB9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857749"/>
            <a:ext cx="28956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B2DC80FB-5FB8-9F58-BC4F-5D498C73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924" y="971529"/>
            <a:ext cx="7696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Helvetica" charset="0"/>
                <a:ea typeface="ＭＳ Ｐゴシック" charset="0"/>
                <a:cs typeface="ＭＳ Ｐゴシック" charset="0"/>
              </a:rPr>
              <a:t>Inquiry Question</a:t>
            </a:r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id="{641A3806-C30C-0A86-5A5E-A91EF319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616" y="2100283"/>
            <a:ext cx="7467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dirty="0"/>
              <a:t>Student Developed vs. Teacher Developed</a:t>
            </a:r>
          </a:p>
          <a:p>
            <a:pPr>
              <a:buFont typeface="Wingdings" pitchFamily="2" charset="2"/>
              <a:buChar char="§"/>
            </a:pPr>
            <a:endParaRPr lang="en-US" altLang="en-US" dirty="0"/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Guides research to be conducted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Methods utilized and data collection</a:t>
            </a:r>
          </a:p>
          <a:p>
            <a:pPr lvl="1">
              <a:buFont typeface="Wingdings" pitchFamily="2" charset="2"/>
              <a:buChar char="§"/>
            </a:pPr>
            <a:endParaRPr lang="en-US" altLang="en-US" dirty="0"/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Question form </a:t>
            </a:r>
          </a:p>
          <a:p>
            <a:pPr>
              <a:buFont typeface="Wingdings" pitchFamily="2" charset="2"/>
              <a:buChar char="§"/>
            </a:pPr>
            <a:endParaRPr lang="en-US" altLang="en-US" dirty="0"/>
          </a:p>
          <a:p>
            <a:pPr>
              <a:buFont typeface="Wingdings" pitchFamily="2" charset="2"/>
              <a:buChar char="§"/>
            </a:pPr>
            <a:r>
              <a:rPr lang="en-US" altLang="en-US" dirty="0"/>
              <a:t>Example: What influence does light have on seed germination? </a:t>
            </a:r>
          </a:p>
          <a:p>
            <a:pPr>
              <a:buFont typeface="Wingdings" pitchFamily="2" charset="2"/>
              <a:buChar char="§"/>
            </a:pPr>
            <a:endParaRPr lang="en-US" altLang="en-US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3A0A5F1B-ED5A-6B67-D0A3-090EA211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216" y="4953000"/>
            <a:ext cx="2514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CF056C8-BE40-FD1E-4D68-793A3AAD6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800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2D44A261-69C3-3EA1-75F7-0E8A17E9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418" y="1004578"/>
            <a:ext cx="7543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Word List</a:t>
            </a:r>
          </a:p>
        </p:txBody>
      </p:sp>
      <p:pic>
        <p:nvPicPr>
          <p:cNvPr id="10" name="Picture 2" descr="https://www.texasffa.org/images/SAEgreenhouse.gif">
            <a:extLst>
              <a:ext uri="{FF2B5EF4-FFF2-40B4-BE49-F238E27FC236}">
                <a16:creationId xmlns:a16="http://schemas.microsoft.com/office/drawing/2014/main" id="{16B4A969-BEE6-78A7-038C-A809D6FA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40" y="4659941"/>
            <a:ext cx="3028950" cy="2164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BE7ABAEE-EA6D-82C3-65F1-7E4E0A85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776" y="1997035"/>
            <a:ext cx="7315200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Collection of terms </a:t>
            </a:r>
          </a:p>
          <a:p>
            <a:pPr marL="1200150" lvl="1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ＭＳ Ｐゴシック" charset="0"/>
              </a:rPr>
              <a:t>New </a:t>
            </a:r>
          </a:p>
          <a:p>
            <a:pPr marL="1200150" lvl="1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ＭＳ Ｐゴシック" charset="0"/>
              </a:rPr>
              <a:t>Previously learned</a:t>
            </a:r>
          </a:p>
          <a:p>
            <a:pPr marL="1200150" lvl="1" indent="-457200">
              <a:spcBef>
                <a:spcPct val="20000"/>
              </a:spcBef>
              <a:buFont typeface="Arial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ＭＳ Ｐゴシック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Related to investigation being conducted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Challenge students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C9306DD-1EFE-72DF-B5EA-84AC9EDF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800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7C16B207-F6F5-79BA-FD0C-2E6712320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704" y="927894"/>
            <a:ext cx="7543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Concept Map</a:t>
            </a:r>
          </a:p>
        </p:txBody>
      </p:sp>
      <p:sp>
        <p:nvSpPr>
          <p:cNvPr id="11270" name="TextBox 2">
            <a:extLst>
              <a:ext uri="{FF2B5EF4-FFF2-40B4-BE49-F238E27FC236}">
                <a16:creationId xmlns:a16="http://schemas.microsoft.com/office/drawing/2014/main" id="{070B0C4C-DFF3-6E9A-52C1-D6212381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66666"/>
            <a:ext cx="731520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Graphic representation of knowledge/thoughts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How do you visualize your thoughts? 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What do you believe about the concept being investigated? </a:t>
            </a:r>
          </a:p>
        </p:txBody>
      </p:sp>
      <p:pic>
        <p:nvPicPr>
          <p:cNvPr id="8" name="Picture 2" descr="http://www.barbershillffa.com/sparks.jpg">
            <a:extLst>
              <a:ext uri="{FF2B5EF4-FFF2-40B4-BE49-F238E27FC236}">
                <a16:creationId xmlns:a16="http://schemas.microsoft.com/office/drawing/2014/main" id="{47EECC2E-5AE8-9989-4715-B10DFC5A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4922322"/>
            <a:ext cx="2305050" cy="173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768636-A4D9-C7F9-1332-D42F0597B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800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B1F183EF-F144-13F1-BC2B-3DDC53EB1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694" y="1098146"/>
            <a:ext cx="8382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>
                <a:latin typeface="Helvetica" charset="0"/>
                <a:ea typeface="ＭＳ Ｐゴシック" charset="0"/>
                <a:cs typeface="ＭＳ Ｐゴシック" charset="0"/>
              </a:rPr>
              <a:t>Hypothesis</a:t>
            </a:r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255091FD-61C9-84B9-7F3E-9F0C6381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2013744"/>
            <a:ext cx="746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+mj-lt"/>
              </a:rPr>
              <a:t>What do you believe the outcome will be?</a:t>
            </a:r>
          </a:p>
          <a:p>
            <a:pPr>
              <a:buFont typeface="Wingdings" pitchFamily="2" charset="2"/>
              <a:buChar char="§"/>
            </a:pPr>
            <a:endParaRPr lang="en-US" altLang="en-US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+mj-lt"/>
              </a:rPr>
              <a:t>Written in statement form – Not if/then statement</a:t>
            </a:r>
          </a:p>
          <a:p>
            <a:pPr>
              <a:buFont typeface="Wingdings" pitchFamily="2" charset="2"/>
              <a:buChar char="§"/>
            </a:pPr>
            <a:endParaRPr lang="en-US" altLang="en-US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+mj-lt"/>
              </a:rPr>
              <a:t>Formed by students</a:t>
            </a:r>
          </a:p>
        </p:txBody>
      </p:sp>
      <p:pic>
        <p:nvPicPr>
          <p:cNvPr id="7" name="Picture 2" descr="http://www.purdue.edu/uns/images/2011/hallet-farm.jpg">
            <a:extLst>
              <a:ext uri="{FF2B5EF4-FFF2-40B4-BE49-F238E27FC236}">
                <a16:creationId xmlns:a16="http://schemas.microsoft.com/office/drawing/2014/main" id="{7FCE110E-87DE-C035-2CC4-EFD83A0F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13" y="4683139"/>
            <a:ext cx="3448050" cy="215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873BEA1-4DFE-A440-1A42-6675CD8C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800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C390FF6-C853-5206-02E8-85CB2F1BB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954" y="946150"/>
            <a:ext cx="7543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 Steps</a:t>
            </a:r>
          </a:p>
        </p:txBody>
      </p:sp>
      <p:sp>
        <p:nvSpPr>
          <p:cNvPr id="13316" name="TextBox 2">
            <a:extLst>
              <a:ext uri="{FF2B5EF4-FFF2-40B4-BE49-F238E27FC236}">
                <a16:creationId xmlns:a16="http://schemas.microsoft.com/office/drawing/2014/main" id="{03D546AB-C817-4D63-1FE4-BF732E3B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1754"/>
            <a:ext cx="7467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08025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What did the students do?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Similar to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Steps to complete the investigation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Provide detail to what happened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Sentence form not bullets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Present tense not past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14DD7CB8-5ECA-18A7-76BF-17785802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77" y="3081646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experiential learning.</a:t>
            </a:r>
          </a:p>
          <a:p>
            <a:endParaRPr lang="en-US" dirty="0"/>
          </a:p>
          <a:p>
            <a:r>
              <a:rPr lang="en-US" dirty="0"/>
              <a:t>Think of experiential learning in terms of your own experiences.</a:t>
            </a:r>
          </a:p>
          <a:p>
            <a:endParaRPr lang="en-US" dirty="0"/>
          </a:p>
          <a:p>
            <a:r>
              <a:rPr lang="en-US" dirty="0"/>
              <a:t>Discuss how people learn.</a:t>
            </a:r>
          </a:p>
        </p:txBody>
      </p:sp>
    </p:spTree>
    <p:extLst>
      <p:ext uri="{BB962C8B-B14F-4D97-AF65-F5344CB8AC3E}">
        <p14:creationId xmlns:p14="http://schemas.microsoft.com/office/powerpoint/2010/main" val="3046946578"/>
      </p:ext>
    </p:extLst>
  </p:cSld>
  <p:clrMapOvr>
    <a:masterClrMapping/>
  </p:clrMapOvr>
  <p:transition advTm="1910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2B01527C-F4AC-D7CE-3D7F-8426998F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974725"/>
            <a:ext cx="7924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 Data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4C07E1F3-3CB2-1312-D8BB-E34CEBD7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4" y="2162969"/>
            <a:ext cx="7467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Quantitative and Qualitative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Graph/chart/table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Easy to ready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Include each variable and the data collected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Developed prior to the investigation being conducted</a:t>
            </a: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53282C67-EEE1-D716-344F-38ABE8E2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88" y="4267200"/>
            <a:ext cx="15843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E7EF940D-3FA7-CF66-A703-C0801022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311" y="923039"/>
            <a:ext cx="7696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83B86AA4-FCAE-076D-6167-FFF0F539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138" y="2260600"/>
            <a:ext cx="7467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What does everything collected mean?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What implications does this have on society?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What should be changed to improve the study next time?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What other studies should be conducted?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1FF16EC7-2F34-EAC4-11BC-05C04BD7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6" y="4561774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865E287A-9DC7-0654-1D38-99AE964D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263" y="1051719"/>
            <a:ext cx="8077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Try on our own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A6097AE4-9377-6B3E-712B-6F86C50A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094" y="2217738"/>
            <a:ext cx="8001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08025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85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Using the provided example investigation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Complete the Vee Map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Follow the flow of the graphic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Do not jump ahead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Ask questions as you have them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7FC626-D385-2A80-DF07-DE7DB0BA4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730" y="3009900"/>
            <a:ext cx="2514600" cy="377190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580F097-0C66-A53C-F319-49E5746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800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66CE03C2-198B-ABEF-8A9D-A2A0C6D3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62831"/>
            <a:ext cx="7543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6699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+mj-lt"/>
                <a:ea typeface="ＭＳ Ｐゴシック" charset="0"/>
                <a:cs typeface="ＭＳ Ｐゴシック" charset="0"/>
              </a:rPr>
              <a:t>What does this look like?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85086CC-4B76-B186-40E4-E0FB3B9A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404779"/>
            <a:ext cx="3276600" cy="2185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7D0E18C-7847-D781-8324-09CDBCD8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0425"/>
            <a:ext cx="83058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0015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groups according to grade level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Discuss what does this look like for your students?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Can they use the exact document that was demonstrated today?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What alterations need to be made to make this successful?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experiential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Experiential learning is the sense-making process of active engagement between the inner world of the person and the outer world of the environment.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dirty="0"/>
              <a:t>Beard &amp; Wilson (2006)</a:t>
            </a:r>
          </a:p>
        </p:txBody>
      </p:sp>
    </p:spTree>
    <p:extLst>
      <p:ext uri="{BB962C8B-B14F-4D97-AF65-F5344CB8AC3E}">
        <p14:creationId xmlns:p14="http://schemas.microsoft.com/office/powerpoint/2010/main" val="3767366146"/>
      </p:ext>
    </p:extLst>
  </p:cSld>
  <p:clrMapOvr>
    <a:masterClrMapping/>
  </p:clrMapOvr>
  <p:transition advTm="5898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Cycle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1994430"/>
            <a:ext cx="7889631" cy="3834260"/>
            <a:chOff x="384" y="1200"/>
            <a:chExt cx="5024" cy="2575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630" y="1200"/>
              <a:ext cx="4521" cy="2575"/>
              <a:chOff x="2288" y="1620"/>
              <a:chExt cx="7305" cy="4320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2288" y="1620"/>
                <a:ext cx="7305" cy="4320"/>
                <a:chOff x="2288" y="1620"/>
                <a:chExt cx="7305" cy="4320"/>
              </a:xfrm>
            </p:grpSpPr>
            <p:sp>
              <p:nvSpPr>
                <p:cNvPr id="26642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3886" y="1620"/>
                  <a:ext cx="4320" cy="4320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3" name="Arc 7"/>
                <p:cNvSpPr>
                  <a:spLocks noChangeAspect="1"/>
                </p:cNvSpPr>
                <p:nvPr/>
              </p:nvSpPr>
              <p:spPr bwMode="auto">
                <a:xfrm rot="-5400000">
                  <a:off x="2945" y="981"/>
                  <a:ext cx="2160" cy="3473"/>
                </a:xfrm>
                <a:custGeom>
                  <a:avLst/>
                  <a:gdLst>
                    <a:gd name="T0" fmla="*/ 1038 w 21600"/>
                    <a:gd name="T1" fmla="*/ 0 h 18945"/>
                    <a:gd name="T2" fmla="*/ 2160 w 21600"/>
                    <a:gd name="T3" fmla="*/ 3473 h 18945"/>
                    <a:gd name="T4" fmla="*/ 0 w 21600"/>
                    <a:gd name="T5" fmla="*/ 3473 h 189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8945"/>
                    <a:gd name="T11" fmla="*/ 21600 w 21600"/>
                    <a:gd name="T12" fmla="*/ 18945 h 189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8945" fill="none" extrusionOk="0">
                      <a:moveTo>
                        <a:pt x="10375" y="0"/>
                      </a:moveTo>
                      <a:cubicBezTo>
                        <a:pt x="17296" y="3790"/>
                        <a:pt x="21600" y="11053"/>
                        <a:pt x="21600" y="18945"/>
                      </a:cubicBezTo>
                    </a:path>
                    <a:path w="21600" h="18945" stroke="0" extrusionOk="0">
                      <a:moveTo>
                        <a:pt x="10375" y="0"/>
                      </a:moveTo>
                      <a:cubicBezTo>
                        <a:pt x="17296" y="3790"/>
                        <a:pt x="21600" y="11053"/>
                        <a:pt x="21600" y="18945"/>
                      </a:cubicBezTo>
                      <a:lnTo>
                        <a:pt x="0" y="18945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4" name="Arc 8"/>
                <p:cNvSpPr>
                  <a:spLocks noChangeAspect="1"/>
                </p:cNvSpPr>
                <p:nvPr/>
              </p:nvSpPr>
              <p:spPr bwMode="auto">
                <a:xfrm rot="5400000" flipH="1">
                  <a:off x="6777" y="963"/>
                  <a:ext cx="2160" cy="3473"/>
                </a:xfrm>
                <a:custGeom>
                  <a:avLst/>
                  <a:gdLst>
                    <a:gd name="T0" fmla="*/ 1038 w 21600"/>
                    <a:gd name="T1" fmla="*/ 0 h 18945"/>
                    <a:gd name="T2" fmla="*/ 2160 w 21600"/>
                    <a:gd name="T3" fmla="*/ 3473 h 18945"/>
                    <a:gd name="T4" fmla="*/ 0 w 21600"/>
                    <a:gd name="T5" fmla="*/ 3473 h 189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8945"/>
                    <a:gd name="T11" fmla="*/ 21600 w 21600"/>
                    <a:gd name="T12" fmla="*/ 18945 h 189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8945" fill="none" extrusionOk="0">
                      <a:moveTo>
                        <a:pt x="10375" y="0"/>
                      </a:moveTo>
                      <a:cubicBezTo>
                        <a:pt x="17296" y="3790"/>
                        <a:pt x="21600" y="11053"/>
                        <a:pt x="21600" y="18945"/>
                      </a:cubicBezTo>
                    </a:path>
                    <a:path w="21600" h="18945" stroke="0" extrusionOk="0">
                      <a:moveTo>
                        <a:pt x="10375" y="0"/>
                      </a:moveTo>
                      <a:cubicBezTo>
                        <a:pt x="17296" y="3790"/>
                        <a:pt x="21600" y="11053"/>
                        <a:pt x="21600" y="18945"/>
                      </a:cubicBezTo>
                      <a:lnTo>
                        <a:pt x="0" y="18945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36" name="Line 9"/>
              <p:cNvSpPr>
                <a:spLocks noChangeAspect="1" noChangeShapeType="1"/>
              </p:cNvSpPr>
              <p:nvPr/>
            </p:nvSpPr>
            <p:spPr bwMode="auto">
              <a:xfrm rot="-2364040">
                <a:off x="2640" y="2430"/>
                <a:ext cx="72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Line 10"/>
              <p:cNvSpPr>
                <a:spLocks noChangeAspect="1" noChangeShapeType="1"/>
              </p:cNvSpPr>
              <p:nvPr/>
            </p:nvSpPr>
            <p:spPr bwMode="auto">
              <a:xfrm rot="1969108">
                <a:off x="9168" y="2427"/>
                <a:ext cx="72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Line 11"/>
              <p:cNvSpPr>
                <a:spLocks noChangeAspect="1" noChangeShapeType="1"/>
              </p:cNvSpPr>
              <p:nvPr/>
            </p:nvSpPr>
            <p:spPr bwMode="auto">
              <a:xfrm rot="-1481023">
                <a:off x="5226" y="1761"/>
                <a:ext cx="72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Line 12"/>
              <p:cNvSpPr>
                <a:spLocks noChangeAspect="1" noChangeShapeType="1"/>
              </p:cNvSpPr>
              <p:nvPr/>
            </p:nvSpPr>
            <p:spPr bwMode="auto">
              <a:xfrm rot="7075043">
                <a:off x="7930" y="4748"/>
                <a:ext cx="72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Line 13"/>
              <p:cNvSpPr>
                <a:spLocks noChangeAspect="1" noChangeShapeType="1"/>
              </p:cNvSpPr>
              <p:nvPr/>
            </p:nvSpPr>
            <p:spPr bwMode="auto">
              <a:xfrm rot="-7124388">
                <a:off x="4212" y="4944"/>
                <a:ext cx="72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Line 14"/>
              <p:cNvSpPr>
                <a:spLocks noChangeAspect="1" noChangeShapeType="1"/>
              </p:cNvSpPr>
              <p:nvPr/>
            </p:nvSpPr>
            <p:spPr bwMode="auto">
              <a:xfrm rot="1853796">
                <a:off x="7140" y="1935"/>
                <a:ext cx="72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0" name="Text Box 15"/>
            <p:cNvSpPr txBox="1">
              <a:spLocks noChangeAspect="1" noChangeArrowheads="1"/>
            </p:cNvSpPr>
            <p:nvPr/>
          </p:nvSpPr>
          <p:spPr bwMode="auto">
            <a:xfrm>
              <a:off x="2415" y="1245"/>
              <a:ext cx="104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b="1" dirty="0">
                  <a:latin typeface="Arial" charset="0"/>
                </a:rPr>
                <a:t>Experience: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Initial or Experimentation</a:t>
              </a:r>
            </a:p>
          </p:txBody>
        </p:sp>
        <p:sp>
          <p:nvSpPr>
            <p:cNvPr id="26631" name="Text Box 16"/>
            <p:cNvSpPr txBox="1">
              <a:spLocks noChangeAspect="1" noChangeArrowheads="1"/>
            </p:cNvSpPr>
            <p:nvPr/>
          </p:nvSpPr>
          <p:spPr bwMode="auto">
            <a:xfrm>
              <a:off x="3274" y="3024"/>
              <a:ext cx="74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b="1">
                  <a:latin typeface="Arial" charset="0"/>
                </a:rPr>
                <a:t>Reflection</a:t>
              </a:r>
              <a:endParaRPr lang="en-US">
                <a:latin typeface="Arial" charset="0"/>
              </a:endParaRPr>
            </a:p>
          </p:txBody>
        </p:sp>
        <p:sp>
          <p:nvSpPr>
            <p:cNvPr id="26632" name="Text Box 17"/>
            <p:cNvSpPr txBox="1">
              <a:spLocks noChangeAspect="1" noChangeArrowheads="1"/>
            </p:cNvSpPr>
            <p:nvPr/>
          </p:nvSpPr>
          <p:spPr bwMode="auto">
            <a:xfrm>
              <a:off x="1867" y="3024"/>
              <a:ext cx="1013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b="1" dirty="0">
                  <a:latin typeface="Arial" charset="0"/>
                </a:rPr>
                <a:t>Generalization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6633" name="Text Box 18"/>
            <p:cNvSpPr txBox="1">
              <a:spLocks noChangeAspect="1" noChangeArrowheads="1"/>
            </p:cNvSpPr>
            <p:nvPr/>
          </p:nvSpPr>
          <p:spPr bwMode="auto">
            <a:xfrm>
              <a:off x="384" y="1817"/>
              <a:ext cx="622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b="1" dirty="0">
                  <a:latin typeface="Arial" charset="0"/>
                </a:rPr>
                <a:t>Initial Focus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6634" name="Text Box 19"/>
            <p:cNvSpPr txBox="1">
              <a:spLocks noChangeAspect="1" noChangeArrowheads="1"/>
            </p:cNvSpPr>
            <p:nvPr/>
          </p:nvSpPr>
          <p:spPr bwMode="auto">
            <a:xfrm>
              <a:off x="4517" y="1835"/>
              <a:ext cx="891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b="1">
                  <a:latin typeface="Arial" charset="0"/>
                </a:rPr>
                <a:t>Next Iteration of Cycle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26628" name="Text Box 20"/>
          <p:cNvSpPr txBox="1">
            <a:spLocks noChangeArrowheads="1"/>
          </p:cNvSpPr>
          <p:nvPr/>
        </p:nvSpPr>
        <p:spPr bwMode="auto">
          <a:xfrm>
            <a:off x="7848600" y="5562600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(Roberts, 2006)</a:t>
            </a:r>
          </a:p>
        </p:txBody>
      </p:sp>
    </p:spTree>
    <p:extLst>
      <p:ext uri="{BB962C8B-B14F-4D97-AF65-F5344CB8AC3E}">
        <p14:creationId xmlns:p14="http://schemas.microsoft.com/office/powerpoint/2010/main" val="2907472195"/>
      </p:ext>
    </p:extLst>
  </p:cSld>
  <p:clrMapOvr>
    <a:masterClrMapping/>
  </p:clrMapOvr>
  <p:transition advTm="17632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Transforming Experiences</a:t>
            </a:r>
          </a:p>
        </p:txBody>
      </p:sp>
      <p:pic>
        <p:nvPicPr>
          <p:cNvPr id="5123" name="Picture 3" descr="MCBD05199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13564" y="2209800"/>
            <a:ext cx="3754437" cy="3194050"/>
          </a:xfrm>
          <a:noFill/>
          <a:ln/>
        </p:spPr>
      </p:pic>
      <p:pic>
        <p:nvPicPr>
          <p:cNvPr id="5127" name="Picture 7" descr="j043153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2362200"/>
            <a:ext cx="3048000" cy="3048000"/>
          </a:xfrm>
          <a:noFill/>
          <a:ln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105400" y="3276600"/>
            <a:ext cx="1676400" cy="12192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6456"/>
      </p:ext>
    </p:extLst>
  </p:cSld>
  <p:clrMapOvr>
    <a:masterClrMapping/>
  </p:clrMapOvr>
  <p:transition advTm="6386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So how do we input information from the outside world?</a:t>
            </a:r>
          </a:p>
        </p:txBody>
      </p:sp>
      <p:pic>
        <p:nvPicPr>
          <p:cNvPr id="44035" name="Picture 3" descr="C:\Documents and Settings\groberts.AGED\Local Settings\Temporary Internet Files\Content.IE5\4B7Z60T5\MPj040914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14800"/>
            <a:ext cx="1676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 descr="C:\Documents and Settings\groberts.AGED\Local Settings\Temporary Internet Files\Content.IE5\YX3ODOFQ\MPj042222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1" y="2590801"/>
            <a:ext cx="1712913" cy="1141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uman n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828800"/>
            <a:ext cx="1676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0" name="Picture 8" descr="http://www.theage.com.au/ffximage/2008/03/11/VEGIES_narrowweb__300x386,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3657600"/>
            <a:ext cx="1731963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2" name="Picture 10" descr="[Article Image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1" y="1752601"/>
            <a:ext cx="1571625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40600"/>
      </p:ext>
    </p:extLst>
  </p:cSld>
  <p:clrMapOvr>
    <a:masterClrMapping/>
  </p:clrMapOvr>
  <p:transition advTm="5796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Information Processing Model of Cognition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71700" y="1952013"/>
            <a:ext cx="7848600" cy="1846263"/>
            <a:chOff x="288" y="1440"/>
            <a:chExt cx="4944" cy="1163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88" y="1488"/>
              <a:ext cx="720" cy="109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/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Input</a:t>
              </a:r>
            </a:p>
            <a:p>
              <a:pPr algn="ctr">
                <a:spcBef>
                  <a:spcPct val="50000"/>
                </a:spcBef>
              </a:pPr>
              <a:endParaRPr lang="en-US" sz="2000"/>
            </a:p>
            <a:p>
              <a:pPr algn="ctr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776" y="1440"/>
              <a:ext cx="864" cy="11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/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Sensory Input</a:t>
              </a:r>
            </a:p>
            <a:p>
              <a:pPr algn="ctr">
                <a:spcBef>
                  <a:spcPct val="50000"/>
                </a:spcBef>
              </a:pPr>
              <a:endParaRPr lang="en-US" sz="1600"/>
            </a:p>
            <a:p>
              <a:pPr algn="ctr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072" y="1440"/>
              <a:ext cx="864" cy="116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dirty="0"/>
            </a:p>
            <a:p>
              <a:pPr algn="ctr">
                <a:spcBef>
                  <a:spcPct val="50000"/>
                </a:spcBef>
              </a:pPr>
              <a:r>
                <a:rPr lang="en-US" sz="2000" dirty="0"/>
                <a:t>Working Memory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/>
                <a:t>(Short Term)</a:t>
              </a:r>
            </a:p>
            <a:p>
              <a:pPr algn="ctr">
                <a:spcBef>
                  <a:spcPct val="50000"/>
                </a:spcBef>
              </a:pPr>
              <a:endParaRPr lang="en-US" sz="1600" dirty="0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4368" y="1440"/>
              <a:ext cx="864" cy="9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/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Long Term Memory</a:t>
              </a:r>
            </a:p>
            <a:p>
              <a:pPr algn="ctr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640" y="2064"/>
              <a:ext cx="43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3936" y="1920"/>
              <a:ext cx="43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3936" y="2256"/>
              <a:ext cx="43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008" y="2064"/>
              <a:ext cx="76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57400" y="3937048"/>
            <a:ext cx="7162800" cy="2164896"/>
            <a:chOff x="336" y="2400"/>
            <a:chExt cx="4512" cy="1776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2304" y="2426"/>
              <a:ext cx="10" cy="175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accent4"/>
                </a:solidFill>
                <a:latin typeface="Comic Sans MS" pitchFamily="66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784" y="2650"/>
              <a:ext cx="1920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accent4"/>
                  </a:solidFill>
                  <a:latin typeface="Comic Sans MS" pitchFamily="66" charset="0"/>
                </a:rPr>
                <a:t>Cognitive (Mental) Processes</a:t>
              </a:r>
              <a:br>
                <a:rPr lang="en-US" sz="2000" dirty="0">
                  <a:solidFill>
                    <a:schemeClr val="accent4"/>
                  </a:solidFill>
                  <a:latin typeface="Comic Sans MS" pitchFamily="66" charset="0"/>
                </a:rPr>
              </a:br>
              <a:r>
                <a:rPr lang="en-US" sz="2000" dirty="0">
                  <a:solidFill>
                    <a:schemeClr val="accent4"/>
                  </a:solidFill>
                  <a:latin typeface="Comic Sans MS" pitchFamily="66" charset="0"/>
                </a:rPr>
                <a:t>“Internal”</a:t>
              </a:r>
            </a:p>
          </p:txBody>
        </p:sp>
        <p:sp>
          <p:nvSpPr>
            <p:cNvPr id="4111" name="AutoShape 15"/>
            <p:cNvSpPr>
              <a:spLocks/>
            </p:cNvSpPr>
            <p:nvPr/>
          </p:nvSpPr>
          <p:spPr bwMode="auto">
            <a:xfrm rot="5400000">
              <a:off x="3480" y="1320"/>
              <a:ext cx="288" cy="2448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635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4"/>
                </a:solidFill>
                <a:latin typeface="Comic Sans MS" pitchFamily="66" charset="0"/>
              </a:endParaRPr>
            </a:p>
          </p:txBody>
        </p:sp>
        <p:sp>
          <p:nvSpPr>
            <p:cNvPr id="4112" name="AutoShape 16"/>
            <p:cNvSpPr>
              <a:spLocks/>
            </p:cNvSpPr>
            <p:nvPr/>
          </p:nvSpPr>
          <p:spPr bwMode="auto">
            <a:xfrm rot="5400000">
              <a:off x="1200" y="1728"/>
              <a:ext cx="288" cy="1632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635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4"/>
                </a:solidFill>
                <a:latin typeface="Comic Sans MS" pitchFamily="66" charset="0"/>
              </a:endParaRP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336" y="2640"/>
              <a:ext cx="1920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accent4"/>
                  </a:solidFill>
                  <a:latin typeface="Comic Sans MS" pitchFamily="66" charset="0"/>
                </a:rPr>
                <a:t>Experiential Processes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accent4"/>
                  </a:solidFill>
                  <a:latin typeface="Comic Sans MS" pitchFamily="66" charset="0"/>
                </a:rPr>
                <a:t>“External”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81200" y="5105401"/>
            <a:ext cx="7315200" cy="914401"/>
            <a:chOff x="144" y="3456"/>
            <a:chExt cx="4608" cy="576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144" y="3456"/>
              <a:ext cx="20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accent1"/>
                  </a:solidFill>
                  <a:latin typeface="Comic Sans MS" pitchFamily="66" charset="0"/>
                </a:rPr>
                <a:t>Experience</a:t>
              </a: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2496" y="3509"/>
              <a:ext cx="225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accent1"/>
                  </a:solidFill>
                  <a:latin typeface="Comic Sans MS" pitchFamily="66" charset="0"/>
                </a:rPr>
                <a:t>Reflection &amp; Generalization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4176269"/>
      </p:ext>
    </p:extLst>
  </p:cSld>
  <p:clrMapOvr>
    <a:masterClrMapping/>
  </p:clrMapOvr>
  <p:transition advTm="185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Schema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95600" y="1934306"/>
            <a:ext cx="2819400" cy="3505200"/>
            <a:chOff x="864" y="1056"/>
            <a:chExt cx="1776" cy="2208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1488" y="1536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1104" y="1056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24" y="2304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2352" y="1440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864" y="2928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008" y="2064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2352" y="2448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1536" y="2976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392" y="1248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1152" y="1680"/>
              <a:ext cx="12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V="1">
              <a:off x="1152" y="1632"/>
              <a:ext cx="120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H="1">
              <a:off x="1104" y="1824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33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>
              <a:off x="1008" y="235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V="1">
              <a:off x="1824" y="268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H="1" flipV="1">
              <a:off x="2112" y="249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flipV="1">
              <a:off x="1152" y="2640"/>
              <a:ext cx="120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H="1" flipV="1">
              <a:off x="1248" y="1344"/>
              <a:ext cx="57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 flipH="1" flipV="1">
              <a:off x="2496" y="1728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286000" y="5668106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Existing Knowledge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858000" y="2924906"/>
            <a:ext cx="3048000" cy="1524000"/>
            <a:chOff x="3360" y="1680"/>
            <a:chExt cx="1920" cy="960"/>
          </a:xfrm>
        </p:grpSpPr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3936" y="1680"/>
              <a:ext cx="288" cy="28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360" y="2352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Comic Sans MS" pitchFamily="66" charset="0"/>
                </a:rPr>
                <a:t>New Knowledge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581400" y="2848706"/>
            <a:ext cx="6096000" cy="2762250"/>
            <a:chOff x="1296" y="1632"/>
            <a:chExt cx="3840" cy="1740"/>
          </a:xfrm>
        </p:grpSpPr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3312" y="3120"/>
              <a:ext cx="18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accent2"/>
                  </a:solidFill>
                  <a:latin typeface="Comic Sans MS" pitchFamily="66" charset="0"/>
                </a:rPr>
                <a:t>How does it relate?</a:t>
              </a:r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H="1" flipV="1">
              <a:off x="2640" y="1632"/>
              <a:ext cx="1296" cy="19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H="1" flipV="1">
              <a:off x="1728" y="1776"/>
              <a:ext cx="220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flipH="1">
              <a:off x="1296" y="1920"/>
              <a:ext cx="2640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flipH="1">
              <a:off x="2640" y="1968"/>
              <a:ext cx="1344" cy="62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019648"/>
      </p:ext>
    </p:extLst>
  </p:cSld>
  <p:clrMapOvr>
    <a:masterClrMapping/>
  </p:clrMapOvr>
  <p:transition advTm="120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6870700" cy="762000"/>
          </a:xfrm>
        </p:spPr>
        <p:txBody>
          <a:bodyPr>
            <a:normAutofit/>
          </a:bodyPr>
          <a:lstStyle/>
          <a:p>
            <a:r>
              <a:rPr lang="en-US" dirty="0"/>
              <a:t>David Kolb</a:t>
            </a:r>
          </a:p>
        </p:txBody>
      </p:sp>
      <p:grpSp>
        <p:nvGrpSpPr>
          <p:cNvPr id="23555" name="Group 3"/>
          <p:cNvGrpSpPr>
            <a:grpSpLocks noChangeAspect="1"/>
          </p:cNvGrpSpPr>
          <p:nvPr/>
        </p:nvGrpSpPr>
        <p:grpSpPr bwMode="auto">
          <a:xfrm>
            <a:off x="3010514" y="1171816"/>
            <a:ext cx="6170975" cy="4572494"/>
            <a:chOff x="1650" y="1486"/>
            <a:chExt cx="7121" cy="5684"/>
          </a:xfrm>
          <a:noFill/>
        </p:grpSpPr>
        <p:grpSp>
          <p:nvGrpSpPr>
            <p:cNvPr id="23556" name="Group 4"/>
            <p:cNvGrpSpPr>
              <a:grpSpLocks noChangeAspect="1"/>
            </p:cNvGrpSpPr>
            <p:nvPr/>
          </p:nvGrpSpPr>
          <p:grpSpPr bwMode="auto">
            <a:xfrm>
              <a:off x="1650" y="1486"/>
              <a:ext cx="7121" cy="5495"/>
              <a:chOff x="1630" y="1520"/>
              <a:chExt cx="7499" cy="5785"/>
            </a:xfrm>
            <a:grpFill/>
          </p:grpSpPr>
          <p:sp>
            <p:nvSpPr>
              <p:cNvPr id="23558" name="Oval 5"/>
              <p:cNvSpPr>
                <a:spLocks noChangeAspect="1" noChangeArrowheads="1"/>
              </p:cNvSpPr>
              <p:nvPr/>
            </p:nvSpPr>
            <p:spPr bwMode="auto">
              <a:xfrm>
                <a:off x="3347" y="2106"/>
                <a:ext cx="4534" cy="4535"/>
              </a:xfrm>
              <a:prstGeom prst="ellips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rIns="0"/>
              <a:lstStyle/>
              <a:p>
                <a:endParaRPr lang="en-US" sz="1400"/>
              </a:p>
            </p:txBody>
          </p:sp>
          <p:sp>
            <p:nvSpPr>
              <p:cNvPr id="23559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4908" y="1520"/>
                <a:ext cx="1346" cy="6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 dirty="0"/>
                  <a:t>Concrete Experience</a:t>
                </a:r>
              </a:p>
            </p:txBody>
          </p:sp>
          <p:sp>
            <p:nvSpPr>
              <p:cNvPr id="23560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7783" y="4049"/>
                <a:ext cx="1346" cy="6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 dirty="0"/>
                  <a:t>Reflective Observation</a:t>
                </a:r>
              </a:p>
            </p:txBody>
          </p:sp>
          <p:sp>
            <p:nvSpPr>
              <p:cNvPr id="23561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692" y="6657"/>
                <a:ext cx="1851" cy="6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 dirty="0"/>
                  <a:t>Abstract Conceptualization</a:t>
                </a:r>
              </a:p>
            </p:txBody>
          </p:sp>
          <p:sp>
            <p:nvSpPr>
              <p:cNvPr id="23562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630" y="4049"/>
                <a:ext cx="1824" cy="6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 dirty="0"/>
                  <a:t>Active Experimentation</a:t>
                </a:r>
              </a:p>
            </p:txBody>
          </p:sp>
          <p:sp>
            <p:nvSpPr>
              <p:cNvPr id="23563" name="Line 10"/>
              <p:cNvSpPr>
                <a:spLocks noChangeAspect="1" noChangeShapeType="1"/>
              </p:cNvSpPr>
              <p:nvPr/>
            </p:nvSpPr>
            <p:spPr bwMode="auto">
              <a:xfrm>
                <a:off x="5602" y="2389"/>
                <a:ext cx="0" cy="3887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 lIns="0" rIns="0"/>
              <a:lstStyle/>
              <a:p>
                <a:endParaRPr lang="en-US" sz="1400"/>
              </a:p>
            </p:txBody>
          </p:sp>
          <p:sp>
            <p:nvSpPr>
              <p:cNvPr id="23564" name="Line 11"/>
              <p:cNvSpPr>
                <a:spLocks noChangeAspect="1" noChangeShapeType="1"/>
              </p:cNvSpPr>
              <p:nvPr/>
            </p:nvSpPr>
            <p:spPr bwMode="auto">
              <a:xfrm>
                <a:off x="3687" y="4373"/>
                <a:ext cx="3887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 lIns="0" rIns="0"/>
              <a:lstStyle/>
              <a:p>
                <a:endParaRPr lang="en-US" sz="1400"/>
              </a:p>
            </p:txBody>
          </p:sp>
          <p:sp>
            <p:nvSpPr>
              <p:cNvPr id="2356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4666" y="2592"/>
                <a:ext cx="1851" cy="6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 dirty="0"/>
                  <a:t>Grasping via</a:t>
                </a:r>
              </a:p>
              <a:p>
                <a:pPr algn="ctr"/>
                <a:r>
                  <a:rPr lang="en-US" sz="1200" dirty="0"/>
                  <a:t>Apprehension</a:t>
                </a:r>
              </a:p>
            </p:txBody>
          </p:sp>
          <p:sp>
            <p:nvSpPr>
              <p:cNvPr id="23566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4666" y="5345"/>
                <a:ext cx="1851" cy="6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/>
                  <a:t>Grasping via</a:t>
                </a:r>
              </a:p>
              <a:p>
                <a:pPr algn="ctr"/>
                <a:r>
                  <a:rPr lang="en-US" sz="1200"/>
                  <a:t>Comprehension</a:t>
                </a:r>
              </a:p>
            </p:txBody>
          </p:sp>
          <p:sp>
            <p:nvSpPr>
              <p:cNvPr id="2356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528" y="4049"/>
                <a:ext cx="1850" cy="8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/>
                  <a:t>Transformation</a:t>
                </a:r>
              </a:p>
              <a:p>
                <a:pPr algn="ctr"/>
                <a:r>
                  <a:rPr lang="en-US" sz="1200"/>
                  <a:t>via Extension</a:t>
                </a:r>
              </a:p>
            </p:txBody>
          </p:sp>
          <p:sp>
            <p:nvSpPr>
              <p:cNvPr id="23568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871" y="4049"/>
                <a:ext cx="1850" cy="8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US" sz="1200" dirty="0"/>
                  <a:t>Transformation</a:t>
                </a:r>
              </a:p>
              <a:p>
                <a:pPr algn="ctr"/>
                <a:r>
                  <a:rPr lang="en-US" sz="1200" dirty="0"/>
                  <a:t>Via Intention</a:t>
                </a:r>
              </a:p>
            </p:txBody>
          </p:sp>
          <p:sp>
            <p:nvSpPr>
              <p:cNvPr id="23569" name="Line 16"/>
              <p:cNvSpPr>
                <a:spLocks noChangeAspect="1" noChangeShapeType="1"/>
              </p:cNvSpPr>
              <p:nvPr/>
            </p:nvSpPr>
            <p:spPr bwMode="auto">
              <a:xfrm rot="-5841143">
                <a:off x="3288" y="4723"/>
                <a:ext cx="168" cy="1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lIns="0" rIns="0"/>
              <a:lstStyle/>
              <a:p>
                <a:endParaRPr lang="en-US" sz="1400"/>
              </a:p>
            </p:txBody>
          </p:sp>
          <p:sp>
            <p:nvSpPr>
              <p:cNvPr id="23570" name="Line 17"/>
              <p:cNvSpPr>
                <a:spLocks noChangeAspect="1" noChangeShapeType="1"/>
              </p:cNvSpPr>
              <p:nvPr/>
            </p:nvSpPr>
            <p:spPr bwMode="auto">
              <a:xfrm rot="-1176725">
                <a:off x="4814" y="2219"/>
                <a:ext cx="169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lIns="0" rIns="0"/>
              <a:lstStyle/>
              <a:p>
                <a:endParaRPr lang="en-US" sz="1400"/>
              </a:p>
            </p:txBody>
          </p:sp>
          <p:sp>
            <p:nvSpPr>
              <p:cNvPr id="23571" name="Line 18"/>
              <p:cNvSpPr>
                <a:spLocks noChangeAspect="1" noChangeShapeType="1"/>
              </p:cNvSpPr>
              <p:nvPr/>
            </p:nvSpPr>
            <p:spPr bwMode="auto">
              <a:xfrm rot="4706186">
                <a:off x="7770" y="4025"/>
                <a:ext cx="169" cy="1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lIns="0" rIns="0"/>
              <a:lstStyle/>
              <a:p>
                <a:endParaRPr lang="en-US" sz="1400"/>
              </a:p>
            </p:txBody>
          </p:sp>
          <p:sp>
            <p:nvSpPr>
              <p:cNvPr id="23572" name="Line 19"/>
              <p:cNvSpPr>
                <a:spLocks noChangeAspect="1" noChangeShapeType="1"/>
              </p:cNvSpPr>
              <p:nvPr/>
            </p:nvSpPr>
            <p:spPr bwMode="auto">
              <a:xfrm rot="8823618">
                <a:off x="6443" y="6454"/>
                <a:ext cx="168" cy="0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lIns="0" rIns="0"/>
              <a:lstStyle/>
              <a:p>
                <a:endParaRPr lang="en-US" sz="1400"/>
              </a:p>
            </p:txBody>
          </p:sp>
        </p:grpSp>
        <p:sp>
          <p:nvSpPr>
            <p:cNvPr id="23557" name="Text Box 20"/>
            <p:cNvSpPr txBox="1">
              <a:spLocks noChangeArrowheads="1"/>
            </p:cNvSpPr>
            <p:nvPr/>
          </p:nvSpPr>
          <p:spPr bwMode="auto">
            <a:xfrm>
              <a:off x="2188" y="6810"/>
              <a:ext cx="6545" cy="3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 sz="1050" dirty="0"/>
                <a:t>© 1984. Reprinted with the permission of Pearson Education, INC. Upper Saddle River, NJ.</a:t>
              </a:r>
            </a:p>
            <a:p>
              <a:pPr algn="ctr"/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975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1.4|3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|21.5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{59F8D58B-17F2-B84B-824E-3114323E03A2}tf10001119</Template>
  <TotalTime>496</TotalTime>
  <Words>582</Words>
  <Application>Microsoft Macintosh PowerPoint</Application>
  <PresentationFormat>Widescreen</PresentationFormat>
  <Paragraphs>165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AGaramond</vt:lpstr>
      <vt:lpstr>Arial</vt:lpstr>
      <vt:lpstr>Calibri</vt:lpstr>
      <vt:lpstr>Comic Sans MS</vt:lpstr>
      <vt:lpstr>Gill Sans MT</vt:lpstr>
      <vt:lpstr>Helvetica</vt:lpstr>
      <vt:lpstr>Wingdings</vt:lpstr>
      <vt:lpstr>Gallery</vt:lpstr>
      <vt:lpstr>What is Experiential Learning?</vt:lpstr>
      <vt:lpstr>Objectives</vt:lpstr>
      <vt:lpstr>What is experiential learning?</vt:lpstr>
      <vt:lpstr>The Learning Cycle</vt:lpstr>
      <vt:lpstr>Transforming Experiences</vt:lpstr>
      <vt:lpstr>So how do we input information from the outside world?</vt:lpstr>
      <vt:lpstr>Information Processing Model of Cognition</vt:lpstr>
      <vt:lpstr>Cognitive Schema</vt:lpstr>
      <vt:lpstr>David Kolb</vt:lpstr>
      <vt:lpstr>The Continuous Learning Cycle</vt:lpstr>
      <vt:lpstr>Learning isn’t always easy!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Experiential Learning?</dc:title>
  <dc:creator>Eric D Rubenstein</dc:creator>
  <cp:lastModifiedBy>Eric D Rubenstein</cp:lastModifiedBy>
  <cp:revision>6</cp:revision>
  <dcterms:created xsi:type="dcterms:W3CDTF">2018-01-25T14:30:37Z</dcterms:created>
  <dcterms:modified xsi:type="dcterms:W3CDTF">2023-03-17T01:54:47Z</dcterms:modified>
</cp:coreProperties>
</file>