
<file path=[Content_Types].xml><?xml version="1.0" encoding="utf-8"?>
<Types xmlns="http://schemas.openxmlformats.org/package/2006/content-types">
  <Default Extension="xml" ContentType="application/xml"/>
  <Default Extension="jpeg" ContentType="image/jpeg"/>
  <Default Extension="sldx" ContentType="application/vnd.openxmlformats-officedocument.presentationml.slide"/>
  <Default Extension="emf" ContentType="image/x-emf"/>
  <Default Extension="rels" ContentType="application/vnd.openxmlformats-package.relationships+xml"/>
  <Default Extension="vml" ContentType="application/vnd.openxmlformats-officedocument.vmlDrawing"/>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embeddings/oleObject1.bin" ContentType="application/vnd.openxmlformats-officedocument.oleObject"/>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8" r:id="rId2"/>
    <p:sldId id="260" r:id="rId3"/>
    <p:sldId id="261"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700" autoAdjust="0"/>
  </p:normalViewPr>
  <p:slideViewPr>
    <p:cSldViewPr>
      <p:cViewPr varScale="1">
        <p:scale>
          <a:sx n="64" d="100"/>
          <a:sy n="64" d="100"/>
        </p:scale>
        <p:origin x="-2184" y="-10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notesMaster" Target="notesMasters/notesMaster1.xml"/><Relationship Id="rId6" Type="http://schemas.openxmlformats.org/officeDocument/2006/relationships/printerSettings" Target="printerSettings/printerSettings1.bin"/><Relationship Id="rId7" Type="http://schemas.openxmlformats.org/officeDocument/2006/relationships/presProps" Target="presProps.xml"/><Relationship Id="rId8" Type="http://schemas.openxmlformats.org/officeDocument/2006/relationships/viewProps" Target="viewProps.xml"/><Relationship Id="rId9" Type="http://schemas.openxmlformats.org/officeDocument/2006/relationships/theme" Target="theme/theme1.xml"/><Relationship Id="rId10"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87F7A7B-E084-4FC3-8851-A29E7659CBC6}" type="datetimeFigureOut">
              <a:rPr lang="en-US" smtClean="0"/>
              <a:t>9/11/15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E9AD8C5-B461-437E-A998-D2479D35E1AA}" type="slidenum">
              <a:rPr lang="en-US" smtClean="0"/>
              <a:t>‹#›</a:t>
            </a:fld>
            <a:endParaRPr lang="en-US"/>
          </a:p>
        </p:txBody>
      </p:sp>
    </p:spTree>
    <p:extLst>
      <p:ext uri="{BB962C8B-B14F-4D97-AF65-F5344CB8AC3E}">
        <p14:creationId xmlns:p14="http://schemas.microsoft.com/office/powerpoint/2010/main" val="15047268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E9AD8C5-B461-437E-A998-D2479D35E1AA}" type="slidenum">
              <a:rPr lang="en-US" smtClean="0"/>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E9AD8C5-B461-437E-A998-D2479D35E1AA}" type="slidenum">
              <a:rPr lang="en-US" smtClean="0"/>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E9AD8C5-B461-437E-A998-D2479D35E1AA}" type="slidenum">
              <a:rPr lang="en-US" smtClean="0"/>
              <a:t>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BD0DDD6-3AED-482D-B797-61A88A65F88A}" type="datetimeFigureOut">
              <a:rPr lang="en-US" smtClean="0"/>
              <a:pPr/>
              <a:t>9/11/15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860EC8-46C5-47BE-8F5F-7D715297E59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BD0DDD6-3AED-482D-B797-61A88A65F88A}" type="datetimeFigureOut">
              <a:rPr lang="en-US" smtClean="0"/>
              <a:pPr/>
              <a:t>9/11/15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860EC8-46C5-47BE-8F5F-7D715297E59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BD0DDD6-3AED-482D-B797-61A88A65F88A}" type="datetimeFigureOut">
              <a:rPr lang="en-US" smtClean="0"/>
              <a:pPr/>
              <a:t>9/11/15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860EC8-46C5-47BE-8F5F-7D715297E59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BD0DDD6-3AED-482D-B797-61A88A65F88A}" type="datetimeFigureOut">
              <a:rPr lang="en-US" smtClean="0"/>
              <a:pPr/>
              <a:t>9/11/15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860EC8-46C5-47BE-8F5F-7D715297E59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BD0DDD6-3AED-482D-B797-61A88A65F88A}" type="datetimeFigureOut">
              <a:rPr lang="en-US" smtClean="0"/>
              <a:pPr/>
              <a:t>9/11/15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860EC8-46C5-47BE-8F5F-7D715297E59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BD0DDD6-3AED-482D-B797-61A88A65F88A}" type="datetimeFigureOut">
              <a:rPr lang="en-US" smtClean="0"/>
              <a:pPr/>
              <a:t>9/11/15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860EC8-46C5-47BE-8F5F-7D715297E59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BD0DDD6-3AED-482D-B797-61A88A65F88A}" type="datetimeFigureOut">
              <a:rPr lang="en-US" smtClean="0"/>
              <a:pPr/>
              <a:t>9/11/15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860EC8-46C5-47BE-8F5F-7D715297E59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BD0DDD6-3AED-482D-B797-61A88A65F88A}" type="datetimeFigureOut">
              <a:rPr lang="en-US" smtClean="0"/>
              <a:pPr/>
              <a:t>9/11/15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860EC8-46C5-47BE-8F5F-7D715297E59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D0DDD6-3AED-482D-B797-61A88A65F88A}" type="datetimeFigureOut">
              <a:rPr lang="en-US" smtClean="0"/>
              <a:pPr/>
              <a:t>9/11/15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860EC8-46C5-47BE-8F5F-7D715297E59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BD0DDD6-3AED-482D-B797-61A88A65F88A}" type="datetimeFigureOut">
              <a:rPr lang="en-US" smtClean="0"/>
              <a:pPr/>
              <a:t>9/11/15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860EC8-46C5-47BE-8F5F-7D715297E59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BD0DDD6-3AED-482D-B797-61A88A65F88A}" type="datetimeFigureOut">
              <a:rPr lang="en-US" smtClean="0"/>
              <a:pPr/>
              <a:t>9/11/15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860EC8-46C5-47BE-8F5F-7D715297E59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D0DDD6-3AED-482D-B797-61A88A65F88A}" type="datetimeFigureOut">
              <a:rPr lang="en-US" smtClean="0"/>
              <a:pPr/>
              <a:t>9/11/15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860EC8-46C5-47BE-8F5F-7D715297E59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oleObject1.bin"/><Relationship Id="rId5" Type="http://schemas.openxmlformats.org/officeDocument/2006/relationships/package" Target="../embeddings/Microsoft_PowerPoint_Slide11.sldx"/><Relationship Id="rId6"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025" name="Object 1"/>
          <p:cNvGraphicFramePr>
            <a:graphicFrameLocks noChangeAspect="1"/>
          </p:cNvGraphicFramePr>
          <p:nvPr/>
        </p:nvGraphicFramePr>
        <p:xfrm>
          <a:off x="154708" y="1819237"/>
          <a:ext cx="3960091" cy="3438563"/>
        </p:xfrm>
        <a:graphic>
          <a:graphicData uri="http://schemas.openxmlformats.org/presentationml/2006/ole">
            <mc:AlternateContent xmlns:mc="http://schemas.openxmlformats.org/markup-compatibility/2006">
              <mc:Choice xmlns:v="urn:schemas-microsoft-com:vml" Requires="v">
                <p:oleObj spid="_x0000_s1030" name="Slide" r:id="rId5" imgW="4570388" imgH="3427437" progId="PowerPoint.Slide.12">
                  <p:embed/>
                </p:oleObj>
              </mc:Choice>
              <mc:Fallback>
                <p:oleObj name="Slide" r:id="rId5" imgW="4570388" imgH="3427437" progId="PowerPoint.Slide.12">
                  <p:embed/>
                  <p:pic>
                    <p:nvPicPr>
                      <p:cNvPr id="0" name="Picture 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4708" y="1819237"/>
                        <a:ext cx="3960091" cy="34385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 name="TextBox 3"/>
          <p:cNvSpPr txBox="1"/>
          <p:nvPr/>
        </p:nvSpPr>
        <p:spPr>
          <a:xfrm>
            <a:off x="304800" y="457201"/>
            <a:ext cx="8458200" cy="461665"/>
          </a:xfrm>
          <a:prstGeom prst="rect">
            <a:avLst/>
          </a:prstGeom>
          <a:noFill/>
          <a:ln w="9525">
            <a:solidFill>
              <a:schemeClr val="tx1"/>
            </a:solidFill>
          </a:ln>
        </p:spPr>
        <p:txBody>
          <a:bodyPr wrap="square" rtlCol="0">
            <a:spAutoFit/>
          </a:bodyPr>
          <a:lstStyle/>
          <a:p>
            <a:r>
              <a:rPr lang="en-US" sz="1200" b="1" dirty="0" smtClean="0"/>
              <a:t>Inquiry Question: </a:t>
            </a:r>
            <a:r>
              <a:rPr lang="en-US" sz="1200" dirty="0" smtClean="0"/>
              <a:t>What are the essential factors effecting germination of corn grown in soil?</a:t>
            </a:r>
          </a:p>
          <a:p>
            <a:r>
              <a:rPr lang="en-US" sz="1200" dirty="0" smtClean="0"/>
              <a:t> </a:t>
            </a:r>
            <a:endParaRPr lang="en-US" sz="1200" dirty="0"/>
          </a:p>
        </p:txBody>
      </p:sp>
      <p:sp>
        <p:nvSpPr>
          <p:cNvPr id="5" name="TextBox 4"/>
          <p:cNvSpPr txBox="1"/>
          <p:nvPr/>
        </p:nvSpPr>
        <p:spPr>
          <a:xfrm>
            <a:off x="6858000" y="240268"/>
            <a:ext cx="1828800" cy="276999"/>
          </a:xfrm>
          <a:prstGeom prst="rect">
            <a:avLst/>
          </a:prstGeom>
          <a:noFill/>
        </p:spPr>
        <p:txBody>
          <a:bodyPr wrap="square" rtlCol="0">
            <a:spAutoFit/>
          </a:bodyPr>
          <a:lstStyle/>
          <a:p>
            <a:r>
              <a:rPr lang="en-US" sz="1200" dirty="0" smtClean="0"/>
              <a:t>Name: Wayne O.</a:t>
            </a:r>
            <a:endParaRPr lang="en-US" sz="1200" dirty="0"/>
          </a:p>
        </p:txBody>
      </p:sp>
      <p:cxnSp>
        <p:nvCxnSpPr>
          <p:cNvPr id="9" name="Straight Connector 8"/>
          <p:cNvCxnSpPr/>
          <p:nvPr/>
        </p:nvCxnSpPr>
        <p:spPr>
          <a:xfrm rot="10800000">
            <a:off x="4800600" y="990601"/>
            <a:ext cx="3962400" cy="158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10800000">
            <a:off x="304800" y="990600"/>
            <a:ext cx="3733800"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6200000" flipH="1">
            <a:off x="1828799" y="3200401"/>
            <a:ext cx="4724402" cy="3048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5400000">
            <a:off x="2209800" y="3124200"/>
            <a:ext cx="4724400" cy="4572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304800" y="1066800"/>
            <a:ext cx="3657600" cy="1015663"/>
          </a:xfrm>
          <a:prstGeom prst="rect">
            <a:avLst/>
          </a:prstGeom>
          <a:noFill/>
          <a:ln w="9525">
            <a:solidFill>
              <a:schemeClr val="tx1"/>
            </a:solidFill>
          </a:ln>
        </p:spPr>
        <p:txBody>
          <a:bodyPr wrap="square" rtlCol="0">
            <a:spAutoFit/>
          </a:bodyPr>
          <a:lstStyle/>
          <a:p>
            <a:r>
              <a:rPr lang="en-US" sz="1200" b="1" dirty="0" smtClean="0"/>
              <a:t>Word List: </a:t>
            </a:r>
          </a:p>
          <a:p>
            <a:r>
              <a:rPr lang="en-US" sz="1200" dirty="0" smtClean="0"/>
              <a:t>Germination 	Hydration</a:t>
            </a:r>
          </a:p>
          <a:p>
            <a:r>
              <a:rPr lang="en-US" sz="1200" dirty="0" err="1" smtClean="0"/>
              <a:t>Imbibition</a:t>
            </a:r>
            <a:r>
              <a:rPr lang="en-US" sz="1200" dirty="0" smtClean="0"/>
              <a:t> 	</a:t>
            </a:r>
            <a:r>
              <a:rPr lang="en-US" sz="1200" dirty="0" err="1" smtClean="0"/>
              <a:t>Turgor</a:t>
            </a:r>
            <a:endParaRPr lang="en-US" sz="1200" dirty="0" smtClean="0"/>
          </a:p>
          <a:p>
            <a:r>
              <a:rPr lang="en-US" sz="1200" dirty="0" smtClean="0"/>
              <a:t>Respiration 	Metabolic activity</a:t>
            </a:r>
          </a:p>
          <a:p>
            <a:r>
              <a:rPr lang="en-US" sz="1200" dirty="0" smtClean="0"/>
              <a:t>Endosperm	Viability  </a:t>
            </a:r>
            <a:endParaRPr lang="en-US" sz="1200" b="1" dirty="0"/>
          </a:p>
        </p:txBody>
      </p:sp>
      <p:sp>
        <p:nvSpPr>
          <p:cNvPr id="29" name="TextBox 28"/>
          <p:cNvSpPr txBox="1"/>
          <p:nvPr/>
        </p:nvSpPr>
        <p:spPr>
          <a:xfrm>
            <a:off x="304800" y="2133600"/>
            <a:ext cx="3657600" cy="2862322"/>
          </a:xfrm>
          <a:prstGeom prst="rect">
            <a:avLst/>
          </a:prstGeom>
          <a:noFill/>
          <a:ln>
            <a:solidFill>
              <a:srgbClr val="000000"/>
            </a:solidFill>
          </a:ln>
        </p:spPr>
        <p:txBody>
          <a:bodyPr wrap="square" rtlCol="0">
            <a:spAutoFit/>
          </a:bodyPr>
          <a:lstStyle/>
          <a:p>
            <a:r>
              <a:rPr lang="en-US" sz="1200" b="1" dirty="0" smtClean="0"/>
              <a:t>Concept Map or Graphic Organizer:</a:t>
            </a:r>
          </a:p>
          <a:p>
            <a:endParaRPr lang="en-US" sz="1200" b="1" dirty="0" smtClean="0"/>
          </a:p>
          <a:p>
            <a:endParaRPr lang="en-US" sz="1200" b="1" dirty="0" smtClean="0"/>
          </a:p>
          <a:p>
            <a:endParaRPr lang="en-US" sz="1200" b="1" dirty="0" smtClean="0"/>
          </a:p>
          <a:p>
            <a:endParaRPr lang="en-US" sz="1200" b="1" dirty="0" smtClean="0"/>
          </a:p>
          <a:p>
            <a:endParaRPr lang="en-US" sz="1200" b="1" dirty="0" smtClean="0"/>
          </a:p>
          <a:p>
            <a:endParaRPr lang="en-US" sz="1200" b="1" dirty="0" smtClean="0"/>
          </a:p>
          <a:p>
            <a:endParaRPr lang="en-US" sz="1200" b="1" dirty="0" smtClean="0"/>
          </a:p>
          <a:p>
            <a:endParaRPr lang="en-US" sz="1200" b="1" dirty="0" smtClean="0"/>
          </a:p>
          <a:p>
            <a:endParaRPr lang="en-US" sz="1200" b="1" dirty="0" smtClean="0"/>
          </a:p>
          <a:p>
            <a:endParaRPr lang="en-US" sz="1200" b="1" dirty="0" smtClean="0"/>
          </a:p>
          <a:p>
            <a:endParaRPr lang="en-US" sz="1200" b="1" dirty="0" smtClean="0"/>
          </a:p>
          <a:p>
            <a:endParaRPr lang="en-US" sz="1200" b="1" dirty="0" smtClean="0"/>
          </a:p>
          <a:p>
            <a:endParaRPr lang="en-US" sz="1200" b="1" dirty="0" smtClean="0">
              <a:ln w="9525">
                <a:solidFill>
                  <a:schemeClr val="tx1"/>
                </a:solidFill>
              </a:ln>
            </a:endParaRPr>
          </a:p>
          <a:p>
            <a:endParaRPr lang="en-US" sz="1200" b="1" dirty="0" smtClean="0">
              <a:ln w="9525">
                <a:solidFill>
                  <a:schemeClr val="tx1"/>
                </a:solidFill>
              </a:ln>
            </a:endParaRPr>
          </a:p>
        </p:txBody>
      </p:sp>
      <p:sp>
        <p:nvSpPr>
          <p:cNvPr id="30" name="TextBox 29"/>
          <p:cNvSpPr txBox="1"/>
          <p:nvPr/>
        </p:nvSpPr>
        <p:spPr>
          <a:xfrm>
            <a:off x="304800" y="5029200"/>
            <a:ext cx="3657600" cy="692497"/>
          </a:xfrm>
          <a:prstGeom prst="rect">
            <a:avLst/>
          </a:prstGeom>
          <a:noFill/>
          <a:ln w="9525">
            <a:solidFill>
              <a:schemeClr val="tx1"/>
            </a:solidFill>
          </a:ln>
        </p:spPr>
        <p:txBody>
          <a:bodyPr wrap="square" rtlCol="0">
            <a:spAutoFit/>
          </a:bodyPr>
          <a:lstStyle/>
          <a:p>
            <a:r>
              <a:rPr lang="en-US" sz="1200" b="1" dirty="0" smtClean="0"/>
              <a:t>Hypothesis: </a:t>
            </a:r>
          </a:p>
          <a:p>
            <a:r>
              <a:rPr lang="en-US" sz="1200" dirty="0" smtClean="0"/>
              <a:t>The more factors favorable to germination will result in higher germination rates.  </a:t>
            </a:r>
          </a:p>
          <a:p>
            <a:endParaRPr lang="en-US" sz="300" dirty="0"/>
          </a:p>
        </p:txBody>
      </p:sp>
      <p:sp>
        <p:nvSpPr>
          <p:cNvPr id="43" name="TextBox 42"/>
          <p:cNvSpPr txBox="1"/>
          <p:nvPr/>
        </p:nvSpPr>
        <p:spPr>
          <a:xfrm>
            <a:off x="304800" y="5791200"/>
            <a:ext cx="8458200" cy="830997"/>
          </a:xfrm>
          <a:prstGeom prst="rect">
            <a:avLst/>
          </a:prstGeom>
          <a:noFill/>
          <a:ln w="9525">
            <a:solidFill>
              <a:schemeClr val="tx1"/>
            </a:solidFill>
          </a:ln>
        </p:spPr>
        <p:txBody>
          <a:bodyPr wrap="square" rtlCol="0">
            <a:spAutoFit/>
          </a:bodyPr>
          <a:lstStyle/>
          <a:p>
            <a:r>
              <a:rPr lang="en-US" sz="1200" b="1" dirty="0" smtClean="0"/>
              <a:t>Steps: </a:t>
            </a:r>
            <a:r>
              <a:rPr lang="en-US" sz="1200" dirty="0" smtClean="0"/>
              <a:t>Use old and new seeds for each test. </a:t>
            </a:r>
            <a:r>
              <a:rPr lang="en-US" sz="1200" b="1" dirty="0" smtClean="0"/>
              <a:t> </a:t>
            </a:r>
            <a:r>
              <a:rPr lang="en-US" sz="1200" dirty="0" smtClean="0"/>
              <a:t>Place 100 corn seeds in each test; growing 100 seeds in optimal growing conditions.  One set test with high permeable soil, the other soil is highly compacted. Place another set of seeds in “rag dolls” place one set in a cool place (50 degrees) and the other at the optimal growing temperature of 75 degrees. Place the third set in moist soil and the other set in dry soil. Place a forth set of seeds in soil with a soil pH of 7 and another 5 or 9 (depending on group selection).</a:t>
            </a:r>
            <a:endParaRPr lang="en-US" sz="1200" b="1" dirty="0"/>
          </a:p>
        </p:txBody>
      </p:sp>
      <p:sp>
        <p:nvSpPr>
          <p:cNvPr id="49" name="TextBox 48"/>
          <p:cNvSpPr txBox="1"/>
          <p:nvPr/>
        </p:nvSpPr>
        <p:spPr>
          <a:xfrm>
            <a:off x="4724400" y="2743201"/>
            <a:ext cx="4038600" cy="2971800"/>
          </a:xfrm>
          <a:prstGeom prst="rect">
            <a:avLst/>
          </a:prstGeom>
          <a:noFill/>
          <a:ln>
            <a:solidFill>
              <a:srgbClr val="000000"/>
            </a:solidFill>
          </a:ln>
        </p:spPr>
        <p:txBody>
          <a:bodyPr wrap="square" rtlCol="0">
            <a:spAutoFit/>
          </a:bodyPr>
          <a:lstStyle/>
          <a:p>
            <a:r>
              <a:rPr lang="en-US" sz="1200" b="1" dirty="0" smtClean="0"/>
              <a:t>Data (in table, chart, or graph form):</a:t>
            </a:r>
          </a:p>
          <a:p>
            <a:endParaRPr lang="en-US" sz="1200" b="1" dirty="0" smtClean="0"/>
          </a:p>
          <a:p>
            <a:endParaRPr lang="en-US" sz="1200" b="1" dirty="0" smtClean="0"/>
          </a:p>
          <a:p>
            <a:endParaRPr lang="en-US" sz="1200" b="1" dirty="0" smtClean="0"/>
          </a:p>
          <a:p>
            <a:endParaRPr lang="en-US" sz="1200" b="1" dirty="0" smtClean="0"/>
          </a:p>
          <a:p>
            <a:endParaRPr lang="en-US" sz="1200" b="1" dirty="0" smtClean="0"/>
          </a:p>
          <a:p>
            <a:endParaRPr lang="en-US" sz="1200" b="1" dirty="0" smtClean="0"/>
          </a:p>
          <a:p>
            <a:endParaRPr lang="en-US" sz="1200" b="1" dirty="0" smtClean="0"/>
          </a:p>
          <a:p>
            <a:endParaRPr lang="en-US" sz="1200" b="1" dirty="0" smtClean="0"/>
          </a:p>
          <a:p>
            <a:endParaRPr lang="en-US" sz="1200" b="1" dirty="0" smtClean="0"/>
          </a:p>
          <a:p>
            <a:endParaRPr lang="en-US" sz="1200" b="1" dirty="0" smtClean="0"/>
          </a:p>
          <a:p>
            <a:endParaRPr lang="en-US" sz="1200" b="1" dirty="0" smtClean="0"/>
          </a:p>
          <a:p>
            <a:endParaRPr lang="en-US" sz="1200" b="1" dirty="0" smtClean="0"/>
          </a:p>
          <a:p>
            <a:endParaRPr lang="en-US" sz="1200" b="1" dirty="0" smtClean="0"/>
          </a:p>
          <a:p>
            <a:endParaRPr lang="en-US" sz="800" b="1" dirty="0" smtClean="0"/>
          </a:p>
          <a:p>
            <a:endParaRPr lang="en-US" sz="800" b="1" dirty="0" smtClean="0"/>
          </a:p>
        </p:txBody>
      </p:sp>
      <p:sp>
        <p:nvSpPr>
          <p:cNvPr id="52" name="TextBox 51"/>
          <p:cNvSpPr txBox="1"/>
          <p:nvPr/>
        </p:nvSpPr>
        <p:spPr>
          <a:xfrm>
            <a:off x="4876800" y="1066800"/>
            <a:ext cx="3886200" cy="1569660"/>
          </a:xfrm>
          <a:prstGeom prst="rect">
            <a:avLst/>
          </a:prstGeom>
          <a:noFill/>
          <a:ln w="9525">
            <a:solidFill>
              <a:schemeClr val="tx1"/>
            </a:solidFill>
          </a:ln>
        </p:spPr>
        <p:txBody>
          <a:bodyPr wrap="square" rtlCol="0">
            <a:spAutoFit/>
          </a:bodyPr>
          <a:lstStyle/>
          <a:p>
            <a:r>
              <a:rPr lang="en-US" sz="1200" b="1" dirty="0" smtClean="0"/>
              <a:t>Conclusion: </a:t>
            </a:r>
            <a:r>
              <a:rPr lang="en-US" sz="1200" dirty="0" smtClean="0"/>
              <a:t>It is concluded each factor does have an effect on the germination process.  The hypothesis is correct; if all factors are optimal germination will </a:t>
            </a:r>
            <a:r>
              <a:rPr lang="en-US" sz="1200" smtClean="0"/>
              <a:t>be optimal</a:t>
            </a:r>
            <a:r>
              <a:rPr lang="en-US" sz="1200" dirty="0" smtClean="0"/>
              <a:t>.  Water and temperature are most limiting of germination when all other variables are controlled. This experiment should be repeated focusing on each environmental factor in a series of replications. Other variables, such as soil type and nutrients should be investigated.   </a:t>
            </a:r>
            <a:endParaRPr lang="en-US" sz="1200" b="1" dirty="0" smtClean="0"/>
          </a:p>
        </p:txBody>
      </p:sp>
      <p:graphicFrame>
        <p:nvGraphicFramePr>
          <p:cNvPr id="53" name="Table 52"/>
          <p:cNvGraphicFramePr>
            <a:graphicFrameLocks noGrp="1"/>
          </p:cNvGraphicFramePr>
          <p:nvPr/>
        </p:nvGraphicFramePr>
        <p:xfrm>
          <a:off x="4876800" y="2971800"/>
          <a:ext cx="3657600" cy="2743200"/>
        </p:xfrm>
        <a:graphic>
          <a:graphicData uri="http://schemas.openxmlformats.org/drawingml/2006/table">
            <a:tbl>
              <a:tblPr/>
              <a:tblGrid>
                <a:gridCol w="363220"/>
                <a:gridCol w="665480"/>
                <a:gridCol w="628650"/>
                <a:gridCol w="857250"/>
                <a:gridCol w="400050"/>
                <a:gridCol w="742950"/>
              </a:tblGrid>
              <a:tr h="0">
                <a:tc>
                  <a:txBody>
                    <a:bodyPr/>
                    <a:lstStyle/>
                    <a:p>
                      <a:pPr marL="0" marR="0">
                        <a:spcBef>
                          <a:spcPts val="0"/>
                        </a:spcBef>
                        <a:spcAft>
                          <a:spcPts val="0"/>
                        </a:spcAft>
                      </a:pPr>
                      <a:endParaRPr lang="en-US" sz="1000" dirty="0">
                        <a:latin typeface="Arial Narrow"/>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latin typeface="Arial Narrow"/>
                          <a:ea typeface="Times New Roman"/>
                        </a:rPr>
                        <a:t># of replication</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latin typeface="Arial Narrow"/>
                          <a:ea typeface="Times New Roman"/>
                        </a:rPr>
                        <a:t># of seeds per replication</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dirty="0">
                          <a:latin typeface="Arial Narrow"/>
                          <a:ea typeface="Times New Roman"/>
                        </a:rPr>
                        <a:t>Environmental factor </a:t>
                      </a:r>
                      <a:endParaRPr lang="en-US" sz="12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dirty="0">
                          <a:latin typeface="Arial Narrow"/>
                          <a:ea typeface="Times New Roman"/>
                        </a:rPr>
                        <a:t>Days</a:t>
                      </a:r>
                      <a:endParaRPr lang="en-US" sz="12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latin typeface="Arial Narrow"/>
                          <a:ea typeface="Times New Roman"/>
                        </a:rPr>
                        <a:t>Germination rate </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spcBef>
                          <a:spcPts val="0"/>
                        </a:spcBef>
                        <a:spcAft>
                          <a:spcPts val="0"/>
                        </a:spcAft>
                      </a:pPr>
                      <a:r>
                        <a:rPr lang="en-US" sz="1000">
                          <a:latin typeface="Arial Narrow"/>
                          <a:ea typeface="Times New Roman"/>
                        </a:rPr>
                        <a:t>Corn</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latin typeface="Arial Narrow"/>
                          <a:ea typeface="Times New Roman"/>
                        </a:rPr>
                        <a:t>4</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latin typeface="Arial Narrow"/>
                          <a:ea typeface="Times New Roman"/>
                        </a:rPr>
                        <a:t>100</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latin typeface="Arial Narrow"/>
                          <a:ea typeface="Times New Roman"/>
                        </a:rPr>
                        <a:t>Compacted soil</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latin typeface="Arial Narrow"/>
                          <a:ea typeface="Times New Roman"/>
                        </a:rPr>
                        <a:t>7</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latin typeface="Arial Narrow"/>
                          <a:ea typeface="Times New Roman"/>
                        </a:rPr>
                        <a:t>85</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spcBef>
                          <a:spcPts val="0"/>
                        </a:spcBef>
                        <a:spcAft>
                          <a:spcPts val="0"/>
                        </a:spcAft>
                      </a:pPr>
                      <a:endParaRPr lang="en-US" sz="1000">
                        <a:latin typeface="Arial Narrow"/>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latin typeface="Arial Narrow"/>
                          <a:ea typeface="Times New Roman"/>
                        </a:rPr>
                        <a:t>4</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latin typeface="Arial Narrow"/>
                          <a:ea typeface="Times New Roman"/>
                        </a:rPr>
                        <a:t>100</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latin typeface="Arial Narrow"/>
                          <a:ea typeface="Times New Roman"/>
                        </a:rPr>
                        <a:t>Permeable soil</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latin typeface="Arial Narrow"/>
                          <a:ea typeface="Times New Roman"/>
                        </a:rPr>
                        <a:t>7</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latin typeface="Arial Narrow"/>
                          <a:ea typeface="Times New Roman"/>
                        </a:rPr>
                        <a:t>95</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spcBef>
                          <a:spcPts val="0"/>
                        </a:spcBef>
                        <a:spcAft>
                          <a:spcPts val="0"/>
                        </a:spcAft>
                      </a:pPr>
                      <a:endParaRPr lang="en-US" sz="1000">
                        <a:latin typeface="Arial Narrow"/>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latin typeface="Arial Narrow"/>
                          <a:ea typeface="Times New Roman"/>
                        </a:rPr>
                        <a:t>4</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latin typeface="Arial Narrow"/>
                          <a:ea typeface="Times New Roman"/>
                        </a:rPr>
                        <a:t>100</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latin typeface="Arial Narrow"/>
                          <a:ea typeface="Times New Roman"/>
                        </a:rPr>
                        <a:t>Viable seed</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latin typeface="Arial Narrow"/>
                          <a:ea typeface="Times New Roman"/>
                        </a:rPr>
                        <a:t>7</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latin typeface="Arial Narrow"/>
                          <a:ea typeface="Times New Roman"/>
                        </a:rPr>
                        <a:t>99</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spcBef>
                          <a:spcPts val="0"/>
                        </a:spcBef>
                        <a:spcAft>
                          <a:spcPts val="0"/>
                        </a:spcAft>
                      </a:pPr>
                      <a:endParaRPr lang="en-US" sz="1000">
                        <a:latin typeface="Arial Narrow"/>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latin typeface="Arial Narrow"/>
                          <a:ea typeface="Times New Roman"/>
                        </a:rPr>
                        <a:t>4</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latin typeface="Arial Narrow"/>
                          <a:ea typeface="Times New Roman"/>
                        </a:rPr>
                        <a:t>100</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latin typeface="Arial Narrow"/>
                          <a:ea typeface="Times New Roman"/>
                        </a:rPr>
                        <a:t>Seed 2 years old</a:t>
                      </a:r>
                      <a:endParaRPr lang="en-US" sz="12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latin typeface="Arial Narrow"/>
                          <a:ea typeface="Times New Roman"/>
                        </a:rPr>
                        <a:t>7</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latin typeface="Arial Narrow"/>
                          <a:ea typeface="Times New Roman"/>
                        </a:rPr>
                        <a:t>78</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spcBef>
                          <a:spcPts val="0"/>
                        </a:spcBef>
                        <a:spcAft>
                          <a:spcPts val="0"/>
                        </a:spcAft>
                      </a:pPr>
                      <a:endParaRPr lang="en-US" sz="1000">
                        <a:latin typeface="Arial Narrow"/>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latin typeface="Arial Narrow"/>
                          <a:ea typeface="Times New Roman"/>
                        </a:rPr>
                        <a:t>4</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latin typeface="Arial Narrow"/>
                          <a:ea typeface="Times New Roman"/>
                        </a:rPr>
                        <a:t>100</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latin typeface="Arial Narrow"/>
                          <a:ea typeface="Times New Roman"/>
                        </a:rPr>
                        <a:t>Temperature 50 degrees</a:t>
                      </a:r>
                      <a:endParaRPr lang="en-US" sz="12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latin typeface="Arial Narrow"/>
                          <a:ea typeface="Times New Roman"/>
                        </a:rPr>
                        <a:t>7</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latin typeface="Arial Narrow"/>
                          <a:ea typeface="Times New Roman"/>
                        </a:rPr>
                        <a:t>10</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spcBef>
                          <a:spcPts val="0"/>
                        </a:spcBef>
                        <a:spcAft>
                          <a:spcPts val="0"/>
                        </a:spcAft>
                      </a:pPr>
                      <a:endParaRPr lang="en-US" sz="1000">
                        <a:latin typeface="Arial Narrow"/>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latin typeface="Arial Narrow"/>
                          <a:ea typeface="Times New Roman"/>
                        </a:rPr>
                        <a:t>4</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latin typeface="Arial Narrow"/>
                          <a:ea typeface="Times New Roman"/>
                        </a:rPr>
                        <a:t>100</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latin typeface="Arial Narrow"/>
                          <a:ea typeface="Times New Roman"/>
                        </a:rPr>
                        <a:t>Temperature 75 degrees</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latin typeface="Arial Narrow"/>
                          <a:ea typeface="Times New Roman"/>
                        </a:rPr>
                        <a:t>7</a:t>
                      </a:r>
                      <a:endParaRPr lang="en-US" sz="12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latin typeface="Arial Narrow"/>
                          <a:ea typeface="Times New Roman"/>
                        </a:rPr>
                        <a:t>98</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spcBef>
                          <a:spcPts val="0"/>
                        </a:spcBef>
                        <a:spcAft>
                          <a:spcPts val="0"/>
                        </a:spcAft>
                      </a:pPr>
                      <a:endParaRPr lang="en-US" sz="1000">
                        <a:latin typeface="Arial Narrow"/>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latin typeface="Arial Narrow"/>
                          <a:ea typeface="Times New Roman"/>
                        </a:rPr>
                        <a:t>4</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latin typeface="Arial Narrow"/>
                          <a:ea typeface="Times New Roman"/>
                        </a:rPr>
                        <a:t>100</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latin typeface="Arial Narrow"/>
                          <a:ea typeface="Times New Roman"/>
                        </a:rPr>
                        <a:t>Dry soil</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latin typeface="Arial Narrow"/>
                          <a:ea typeface="Times New Roman"/>
                        </a:rPr>
                        <a:t>7</a:t>
                      </a:r>
                      <a:endParaRPr lang="en-US" sz="12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latin typeface="Arial Narrow"/>
                          <a:ea typeface="Times New Roman"/>
                        </a:rPr>
                        <a:t>2</a:t>
                      </a:r>
                      <a:endParaRPr lang="en-US" sz="12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spcBef>
                          <a:spcPts val="0"/>
                        </a:spcBef>
                        <a:spcAft>
                          <a:spcPts val="0"/>
                        </a:spcAft>
                      </a:pPr>
                      <a:endParaRPr lang="en-US" sz="1000">
                        <a:latin typeface="Arial Narrow"/>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latin typeface="Arial Narrow"/>
                          <a:ea typeface="Times New Roman"/>
                        </a:rPr>
                        <a:t>4</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latin typeface="Arial Narrow"/>
                          <a:ea typeface="Times New Roman"/>
                        </a:rPr>
                        <a:t>100</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latin typeface="Arial Narrow"/>
                          <a:ea typeface="Times New Roman"/>
                        </a:rPr>
                        <a:t>Moist soil</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latin typeface="Arial Narrow"/>
                          <a:ea typeface="Times New Roman"/>
                        </a:rPr>
                        <a:t>7</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latin typeface="Arial Narrow"/>
                          <a:ea typeface="Times New Roman"/>
                        </a:rPr>
                        <a:t>100</a:t>
                      </a:r>
                      <a:endParaRPr lang="en-US" sz="12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spcBef>
                          <a:spcPts val="0"/>
                        </a:spcBef>
                        <a:spcAft>
                          <a:spcPts val="0"/>
                        </a:spcAft>
                      </a:pPr>
                      <a:endParaRPr lang="en-US" sz="1000">
                        <a:latin typeface="Arial Narrow"/>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latin typeface="Arial Narrow"/>
                          <a:ea typeface="Times New Roman"/>
                        </a:rPr>
                        <a:t>4</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latin typeface="Arial Narrow"/>
                          <a:ea typeface="Times New Roman"/>
                        </a:rPr>
                        <a:t>100</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latin typeface="Arial Narrow"/>
                          <a:ea typeface="Times New Roman"/>
                        </a:rPr>
                        <a:t>Soil pH 7</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latin typeface="Arial Narrow"/>
                          <a:ea typeface="Times New Roman"/>
                        </a:rPr>
                        <a:t>7</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latin typeface="Arial Narrow"/>
                          <a:ea typeface="Times New Roman"/>
                        </a:rPr>
                        <a:t>99</a:t>
                      </a:r>
                      <a:endParaRPr lang="en-US" sz="12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spcBef>
                          <a:spcPts val="0"/>
                        </a:spcBef>
                        <a:spcAft>
                          <a:spcPts val="0"/>
                        </a:spcAft>
                      </a:pPr>
                      <a:endParaRPr lang="en-US" sz="1000">
                        <a:latin typeface="Arial Narrow"/>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latin typeface="Arial Narrow"/>
                          <a:ea typeface="Times New Roman"/>
                        </a:rPr>
                        <a:t>2</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latin typeface="Arial Narrow"/>
                          <a:ea typeface="Times New Roman"/>
                        </a:rPr>
                        <a:t>100</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latin typeface="Arial Narrow"/>
                          <a:ea typeface="Times New Roman"/>
                        </a:rPr>
                        <a:t>Soil pH 9</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latin typeface="Arial Narrow"/>
                          <a:ea typeface="Times New Roman"/>
                        </a:rPr>
                        <a:t>7</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latin typeface="Arial Narrow"/>
                          <a:ea typeface="Times New Roman"/>
                        </a:rPr>
                        <a:t>96</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spcBef>
                          <a:spcPts val="0"/>
                        </a:spcBef>
                        <a:spcAft>
                          <a:spcPts val="0"/>
                        </a:spcAft>
                      </a:pPr>
                      <a:endParaRPr lang="en-US" sz="1000">
                        <a:latin typeface="Arial Narrow"/>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latin typeface="Arial Narrow"/>
                          <a:ea typeface="Times New Roman"/>
                        </a:rPr>
                        <a:t>2</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latin typeface="Arial Narrow"/>
                          <a:ea typeface="Times New Roman"/>
                        </a:rPr>
                        <a:t>100</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latin typeface="Arial Narrow"/>
                          <a:ea typeface="Times New Roman"/>
                        </a:rPr>
                        <a:t>Soil pH 5</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latin typeface="Arial Narrow"/>
                          <a:ea typeface="Times New Roman"/>
                        </a:rPr>
                        <a:t>7</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latin typeface="Arial Narrow"/>
                          <a:ea typeface="Times New Roman"/>
                        </a:rPr>
                        <a:t>93</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spcBef>
                          <a:spcPts val="0"/>
                        </a:spcBef>
                        <a:spcAft>
                          <a:spcPts val="0"/>
                        </a:spcAft>
                      </a:pPr>
                      <a:endParaRPr lang="en-US" sz="1000">
                        <a:latin typeface="Arial Narrow"/>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latin typeface="Arial Narrow"/>
                          <a:ea typeface="Times New Roman"/>
                        </a:rPr>
                        <a:t>4</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latin typeface="Arial Narrow"/>
                          <a:ea typeface="Times New Roman"/>
                        </a:rPr>
                        <a:t>100</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latin typeface="Arial Narrow"/>
                          <a:ea typeface="Times New Roman"/>
                        </a:rPr>
                        <a:t>Control</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latin typeface="Arial Narrow"/>
                          <a:ea typeface="Times New Roman"/>
                        </a:rPr>
                        <a:t>7</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latin typeface="Arial Narrow"/>
                          <a:ea typeface="Times New Roman"/>
                        </a:rPr>
                        <a:t>100</a:t>
                      </a:r>
                      <a:endParaRPr lang="en-US" sz="12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7" name="TextBox 16"/>
          <p:cNvSpPr txBox="1"/>
          <p:nvPr/>
        </p:nvSpPr>
        <p:spPr>
          <a:xfrm>
            <a:off x="304800" y="0"/>
            <a:ext cx="3200400" cy="215444"/>
          </a:xfrm>
          <a:prstGeom prst="rect">
            <a:avLst/>
          </a:prstGeom>
          <a:noFill/>
        </p:spPr>
        <p:txBody>
          <a:bodyPr wrap="square" rtlCol="0">
            <a:spAutoFit/>
          </a:bodyPr>
          <a:lstStyle/>
          <a:p>
            <a:r>
              <a:rPr lang="en-US" sz="800" i="1" dirty="0" smtClean="0"/>
              <a:t>Example developed by: Andrew C. Thoron – University of Florida</a:t>
            </a:r>
            <a:endParaRPr lang="en-US" sz="800" i="1"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4" name="TextBox 3"/>
          <p:cNvSpPr txBox="1"/>
          <p:nvPr/>
        </p:nvSpPr>
        <p:spPr>
          <a:xfrm>
            <a:off x="304800" y="457201"/>
            <a:ext cx="8458200" cy="461665"/>
          </a:xfrm>
          <a:prstGeom prst="rect">
            <a:avLst/>
          </a:prstGeom>
          <a:noFill/>
          <a:ln w="9525">
            <a:solidFill>
              <a:schemeClr val="tx1"/>
            </a:solidFill>
          </a:ln>
        </p:spPr>
        <p:txBody>
          <a:bodyPr wrap="square" rtlCol="0">
            <a:spAutoFit/>
          </a:bodyPr>
          <a:lstStyle/>
          <a:p>
            <a:r>
              <a:rPr lang="en-US" sz="1200" b="1" dirty="0" smtClean="0"/>
              <a:t>Inquiry Question</a:t>
            </a:r>
            <a:r>
              <a:rPr lang="en-US" sz="1200" dirty="0" smtClean="0"/>
              <a:t>: The question under investigation, this may be given to the student, depending on the level of inquiry  </a:t>
            </a:r>
          </a:p>
          <a:p>
            <a:r>
              <a:rPr lang="en-US" sz="1200" dirty="0" smtClean="0"/>
              <a:t> </a:t>
            </a:r>
            <a:endParaRPr lang="en-US" sz="1200" dirty="0"/>
          </a:p>
        </p:txBody>
      </p:sp>
      <p:sp>
        <p:nvSpPr>
          <p:cNvPr id="5" name="TextBox 4"/>
          <p:cNvSpPr txBox="1"/>
          <p:nvPr/>
        </p:nvSpPr>
        <p:spPr>
          <a:xfrm>
            <a:off x="3657600" y="228600"/>
            <a:ext cx="1828800" cy="276999"/>
          </a:xfrm>
          <a:prstGeom prst="rect">
            <a:avLst/>
          </a:prstGeom>
          <a:noFill/>
        </p:spPr>
        <p:txBody>
          <a:bodyPr wrap="square" rtlCol="0">
            <a:spAutoFit/>
          </a:bodyPr>
          <a:lstStyle/>
          <a:p>
            <a:r>
              <a:rPr lang="en-US" sz="1200" dirty="0" err="1" smtClean="0"/>
              <a:t>Vee</a:t>
            </a:r>
            <a:r>
              <a:rPr lang="en-US" sz="1200" dirty="0" smtClean="0"/>
              <a:t> Map Components</a:t>
            </a:r>
            <a:endParaRPr lang="en-US" sz="1200" dirty="0"/>
          </a:p>
        </p:txBody>
      </p:sp>
      <p:cxnSp>
        <p:nvCxnSpPr>
          <p:cNvPr id="9" name="Straight Connector 8"/>
          <p:cNvCxnSpPr/>
          <p:nvPr/>
        </p:nvCxnSpPr>
        <p:spPr>
          <a:xfrm rot="10800000">
            <a:off x="4800600" y="990601"/>
            <a:ext cx="3962400" cy="158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10800000">
            <a:off x="304800" y="990600"/>
            <a:ext cx="3733800"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6200000" flipH="1">
            <a:off x="1828799" y="3200401"/>
            <a:ext cx="4724402" cy="3048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5400000">
            <a:off x="2209800" y="3124200"/>
            <a:ext cx="4724400" cy="4572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304800" y="1066800"/>
            <a:ext cx="3657600" cy="1015663"/>
          </a:xfrm>
          <a:prstGeom prst="rect">
            <a:avLst/>
          </a:prstGeom>
          <a:noFill/>
          <a:ln w="9525">
            <a:solidFill>
              <a:schemeClr val="tx1"/>
            </a:solidFill>
          </a:ln>
        </p:spPr>
        <p:txBody>
          <a:bodyPr wrap="square" rtlCol="0">
            <a:spAutoFit/>
          </a:bodyPr>
          <a:lstStyle/>
          <a:p>
            <a:r>
              <a:rPr lang="en-US" sz="1200" b="1" dirty="0" smtClean="0"/>
              <a:t>Word List:</a:t>
            </a:r>
            <a:r>
              <a:rPr lang="en-US" sz="1200" dirty="0" smtClean="0"/>
              <a:t> Student identifies words deemed important to the experiment. </a:t>
            </a:r>
            <a:endParaRPr lang="en-US" sz="1200" b="1" dirty="0" smtClean="0"/>
          </a:p>
          <a:p>
            <a:endParaRPr lang="en-US" sz="1200" b="1" dirty="0" smtClean="0"/>
          </a:p>
          <a:p>
            <a:endParaRPr lang="en-US" sz="1200" b="1" dirty="0" smtClean="0"/>
          </a:p>
          <a:p>
            <a:endParaRPr lang="en-US" sz="1200" b="1" dirty="0" smtClean="0"/>
          </a:p>
        </p:txBody>
      </p:sp>
      <p:sp>
        <p:nvSpPr>
          <p:cNvPr id="29" name="TextBox 28"/>
          <p:cNvSpPr txBox="1"/>
          <p:nvPr/>
        </p:nvSpPr>
        <p:spPr>
          <a:xfrm>
            <a:off x="304800" y="2133600"/>
            <a:ext cx="3657600" cy="2800767"/>
          </a:xfrm>
          <a:prstGeom prst="rect">
            <a:avLst/>
          </a:prstGeom>
          <a:noFill/>
          <a:ln>
            <a:solidFill>
              <a:srgbClr val="000000"/>
            </a:solidFill>
          </a:ln>
        </p:spPr>
        <p:txBody>
          <a:bodyPr wrap="square" rtlCol="0">
            <a:spAutoFit/>
          </a:bodyPr>
          <a:lstStyle/>
          <a:p>
            <a:r>
              <a:rPr lang="en-US" sz="1200" b="1" dirty="0" smtClean="0"/>
              <a:t>Concept Map or Graphic Organizer: </a:t>
            </a:r>
            <a:r>
              <a:rPr lang="en-US" sz="1200" dirty="0" smtClean="0"/>
              <a:t>May be developed in a different program and placed in the section to graphically represent the student’s understanding of concepts of the experiment.</a:t>
            </a:r>
          </a:p>
          <a:p>
            <a:endParaRPr lang="en-US" sz="800" b="1" dirty="0" smtClean="0"/>
          </a:p>
          <a:p>
            <a:endParaRPr lang="en-US" sz="1200" b="1" dirty="0" smtClean="0"/>
          </a:p>
          <a:p>
            <a:endParaRPr lang="en-US" sz="1200" b="1" dirty="0" smtClean="0"/>
          </a:p>
          <a:p>
            <a:endParaRPr lang="en-US" sz="1200" b="1" dirty="0" smtClean="0"/>
          </a:p>
          <a:p>
            <a:endParaRPr lang="en-US" sz="1200" b="1" dirty="0" smtClean="0"/>
          </a:p>
          <a:p>
            <a:endParaRPr lang="en-US" sz="1200" b="1" dirty="0" smtClean="0"/>
          </a:p>
          <a:p>
            <a:endParaRPr lang="en-US" sz="1200" b="1" dirty="0" smtClean="0"/>
          </a:p>
          <a:p>
            <a:endParaRPr lang="en-US" sz="1200" b="1" dirty="0" smtClean="0"/>
          </a:p>
          <a:p>
            <a:endParaRPr lang="en-US" sz="1200" b="1" dirty="0" smtClean="0"/>
          </a:p>
          <a:p>
            <a:endParaRPr lang="en-US" sz="1200" b="1" dirty="0" smtClean="0">
              <a:ln w="9525">
                <a:solidFill>
                  <a:schemeClr val="tx1"/>
                </a:solidFill>
              </a:ln>
            </a:endParaRPr>
          </a:p>
          <a:p>
            <a:endParaRPr lang="en-US" sz="1200" b="1" dirty="0" smtClean="0">
              <a:ln w="9525">
                <a:solidFill>
                  <a:schemeClr val="tx1"/>
                </a:solidFill>
              </a:ln>
            </a:endParaRPr>
          </a:p>
        </p:txBody>
      </p:sp>
      <p:sp>
        <p:nvSpPr>
          <p:cNvPr id="30" name="TextBox 29"/>
          <p:cNvSpPr txBox="1"/>
          <p:nvPr/>
        </p:nvSpPr>
        <p:spPr>
          <a:xfrm>
            <a:off x="304800" y="5029200"/>
            <a:ext cx="3657600" cy="646331"/>
          </a:xfrm>
          <a:prstGeom prst="rect">
            <a:avLst/>
          </a:prstGeom>
          <a:noFill/>
          <a:ln w="9525">
            <a:solidFill>
              <a:schemeClr val="tx1"/>
            </a:solidFill>
          </a:ln>
        </p:spPr>
        <p:txBody>
          <a:bodyPr wrap="square" rtlCol="0">
            <a:spAutoFit/>
          </a:bodyPr>
          <a:lstStyle/>
          <a:p>
            <a:r>
              <a:rPr lang="en-US" sz="1200" b="1" dirty="0" smtClean="0"/>
              <a:t>Hypothesis: </a:t>
            </a:r>
            <a:r>
              <a:rPr lang="en-US" sz="1200" dirty="0" smtClean="0"/>
              <a:t>Statement of intended outcome</a:t>
            </a:r>
          </a:p>
          <a:p>
            <a:endParaRPr lang="en-US" sz="1200" b="1" dirty="0" smtClean="0"/>
          </a:p>
          <a:p>
            <a:endParaRPr lang="en-US" sz="1200" b="1" dirty="0" smtClean="0"/>
          </a:p>
        </p:txBody>
      </p:sp>
      <p:sp>
        <p:nvSpPr>
          <p:cNvPr id="43" name="TextBox 42"/>
          <p:cNvSpPr txBox="1"/>
          <p:nvPr/>
        </p:nvSpPr>
        <p:spPr>
          <a:xfrm>
            <a:off x="304800" y="5791200"/>
            <a:ext cx="8458200" cy="969496"/>
          </a:xfrm>
          <a:prstGeom prst="rect">
            <a:avLst/>
          </a:prstGeom>
          <a:noFill/>
          <a:ln w="9525">
            <a:solidFill>
              <a:schemeClr val="tx1"/>
            </a:solidFill>
          </a:ln>
        </p:spPr>
        <p:txBody>
          <a:bodyPr wrap="square" rtlCol="0">
            <a:spAutoFit/>
          </a:bodyPr>
          <a:lstStyle/>
          <a:p>
            <a:r>
              <a:rPr lang="en-US" sz="1200" b="1" dirty="0" smtClean="0"/>
              <a:t>Steps:</a:t>
            </a:r>
            <a:endParaRPr lang="en-US" sz="1200" dirty="0" smtClean="0"/>
          </a:p>
          <a:p>
            <a:r>
              <a:rPr lang="en-US" sz="1200" dirty="0" smtClean="0"/>
              <a:t>Depending on the level of inquiry, this may be very important so other students could replicate the study. </a:t>
            </a:r>
          </a:p>
          <a:p>
            <a:r>
              <a:rPr lang="en-US" sz="1200" dirty="0" smtClean="0"/>
              <a:t>The steps should be able to be followed successfully by others.</a:t>
            </a:r>
          </a:p>
          <a:p>
            <a:endParaRPr lang="en-US" sz="900" b="1" dirty="0" smtClean="0"/>
          </a:p>
          <a:p>
            <a:endParaRPr lang="en-US" sz="1200" b="1" dirty="0"/>
          </a:p>
        </p:txBody>
      </p:sp>
      <p:sp>
        <p:nvSpPr>
          <p:cNvPr id="49" name="TextBox 48"/>
          <p:cNvSpPr txBox="1"/>
          <p:nvPr/>
        </p:nvSpPr>
        <p:spPr>
          <a:xfrm>
            <a:off x="4724400" y="2743201"/>
            <a:ext cx="4038600" cy="2923877"/>
          </a:xfrm>
          <a:prstGeom prst="rect">
            <a:avLst/>
          </a:prstGeom>
          <a:noFill/>
          <a:ln>
            <a:solidFill>
              <a:srgbClr val="000000"/>
            </a:solidFill>
          </a:ln>
        </p:spPr>
        <p:txBody>
          <a:bodyPr wrap="square" rtlCol="0">
            <a:spAutoFit/>
          </a:bodyPr>
          <a:lstStyle/>
          <a:p>
            <a:r>
              <a:rPr lang="en-US" sz="1200" b="1" dirty="0" smtClean="0"/>
              <a:t>Data (in table, chart, or graph form):</a:t>
            </a:r>
          </a:p>
          <a:p>
            <a:r>
              <a:rPr lang="en-US" sz="1200" b="1" dirty="0" smtClean="0"/>
              <a:t/>
            </a:r>
            <a:br>
              <a:rPr lang="en-US" sz="1200" b="1" dirty="0" smtClean="0"/>
            </a:br>
            <a:r>
              <a:rPr lang="en-US" sz="1200" dirty="0" smtClean="0"/>
              <a:t>Results of the experiment; represented in a table, chart, or graphical form. </a:t>
            </a:r>
          </a:p>
          <a:p>
            <a:endParaRPr lang="en-US" sz="1200" dirty="0" smtClean="0"/>
          </a:p>
          <a:p>
            <a:endParaRPr lang="en-US" sz="1200" b="1" dirty="0" smtClean="0"/>
          </a:p>
          <a:p>
            <a:endParaRPr lang="en-US" sz="1200" b="1" dirty="0" smtClean="0"/>
          </a:p>
          <a:p>
            <a:endParaRPr lang="en-US" sz="1200" b="1" dirty="0" smtClean="0"/>
          </a:p>
          <a:p>
            <a:endParaRPr lang="en-US" sz="1200" b="1" dirty="0" smtClean="0"/>
          </a:p>
          <a:p>
            <a:endParaRPr lang="en-US" sz="1200" b="1" dirty="0" smtClean="0"/>
          </a:p>
          <a:p>
            <a:endParaRPr lang="en-US" sz="1200" b="1" dirty="0" smtClean="0"/>
          </a:p>
          <a:p>
            <a:endParaRPr lang="en-US" sz="1200" b="1" dirty="0" smtClean="0"/>
          </a:p>
          <a:p>
            <a:endParaRPr lang="en-US" sz="1200" b="1" dirty="0" smtClean="0"/>
          </a:p>
          <a:p>
            <a:endParaRPr lang="en-US" sz="1200" b="1" dirty="0" smtClean="0"/>
          </a:p>
          <a:p>
            <a:endParaRPr lang="en-US" sz="800" b="1" dirty="0" smtClean="0"/>
          </a:p>
          <a:p>
            <a:endParaRPr lang="en-US" sz="800" b="1" dirty="0" smtClean="0"/>
          </a:p>
        </p:txBody>
      </p:sp>
      <p:sp>
        <p:nvSpPr>
          <p:cNvPr id="52" name="TextBox 51"/>
          <p:cNvSpPr txBox="1"/>
          <p:nvPr/>
        </p:nvSpPr>
        <p:spPr>
          <a:xfrm>
            <a:off x="4876800" y="1066800"/>
            <a:ext cx="3886200" cy="1600438"/>
          </a:xfrm>
          <a:prstGeom prst="rect">
            <a:avLst/>
          </a:prstGeom>
          <a:noFill/>
          <a:ln w="9525">
            <a:solidFill>
              <a:schemeClr val="tx1"/>
            </a:solidFill>
          </a:ln>
        </p:spPr>
        <p:txBody>
          <a:bodyPr wrap="square" rtlCol="0">
            <a:spAutoFit/>
          </a:bodyPr>
          <a:lstStyle/>
          <a:p>
            <a:r>
              <a:rPr lang="en-US" sz="1200" b="1" dirty="0" smtClean="0"/>
              <a:t>Conclusion: </a:t>
            </a:r>
          </a:p>
          <a:p>
            <a:endParaRPr lang="en-US" sz="1200" b="1" dirty="0" smtClean="0"/>
          </a:p>
          <a:p>
            <a:r>
              <a:rPr lang="en-US" sz="1200" dirty="0" smtClean="0"/>
              <a:t>What is the big picture? What knowledge was developed? What still need to be developed? </a:t>
            </a:r>
            <a:endParaRPr lang="en-US" sz="1200" b="1" dirty="0" smtClean="0"/>
          </a:p>
          <a:p>
            <a:r>
              <a:rPr lang="en-US" sz="1200" dirty="0" smtClean="0"/>
              <a:t>  </a:t>
            </a:r>
          </a:p>
          <a:p>
            <a:endParaRPr lang="en-US" sz="200" b="1" dirty="0" smtClean="0"/>
          </a:p>
          <a:p>
            <a:endParaRPr lang="en-US" sz="1200" b="1" dirty="0" smtClean="0"/>
          </a:p>
          <a:p>
            <a:endParaRPr lang="en-US" sz="1200" b="1" dirty="0" smtClean="0"/>
          </a:p>
          <a:p>
            <a:endParaRPr lang="en-US" sz="1200" b="1" dirty="0" smtClean="0"/>
          </a:p>
        </p:txBody>
      </p:sp>
      <p:sp>
        <p:nvSpPr>
          <p:cNvPr id="17" name="TextBox 16"/>
          <p:cNvSpPr txBox="1"/>
          <p:nvPr/>
        </p:nvSpPr>
        <p:spPr>
          <a:xfrm>
            <a:off x="304800" y="0"/>
            <a:ext cx="3886200" cy="215444"/>
          </a:xfrm>
          <a:prstGeom prst="rect">
            <a:avLst/>
          </a:prstGeom>
          <a:noFill/>
        </p:spPr>
        <p:txBody>
          <a:bodyPr wrap="square" rtlCol="0">
            <a:spAutoFit/>
          </a:bodyPr>
          <a:lstStyle/>
          <a:p>
            <a:r>
              <a:rPr lang="en-US" sz="800" i="1" dirty="0" smtClean="0"/>
              <a:t>Developed by </a:t>
            </a:r>
            <a:r>
              <a:rPr lang="en-US" sz="800" i="1" dirty="0" err="1" smtClean="0"/>
              <a:t>Gowin</a:t>
            </a:r>
            <a:r>
              <a:rPr lang="en-US" sz="800" i="1" dirty="0" smtClean="0"/>
              <a:t> – Cornell University &amp; adapted by Thoron – University of Florida</a:t>
            </a:r>
            <a:endParaRPr lang="en-US" sz="800" i="1"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4" name="TextBox 3"/>
          <p:cNvSpPr txBox="1"/>
          <p:nvPr/>
        </p:nvSpPr>
        <p:spPr>
          <a:xfrm>
            <a:off x="304800" y="457201"/>
            <a:ext cx="8458200" cy="461665"/>
          </a:xfrm>
          <a:prstGeom prst="rect">
            <a:avLst/>
          </a:prstGeom>
          <a:noFill/>
          <a:ln w="9525">
            <a:solidFill>
              <a:schemeClr val="tx1"/>
            </a:solidFill>
          </a:ln>
        </p:spPr>
        <p:txBody>
          <a:bodyPr wrap="square" rtlCol="0">
            <a:spAutoFit/>
          </a:bodyPr>
          <a:lstStyle/>
          <a:p>
            <a:r>
              <a:rPr lang="en-US" sz="1200" b="1" dirty="0" smtClean="0"/>
              <a:t>Inquiry Question</a:t>
            </a:r>
            <a:r>
              <a:rPr lang="en-US" sz="1200" dirty="0" smtClean="0"/>
              <a:t>:</a:t>
            </a:r>
          </a:p>
          <a:p>
            <a:r>
              <a:rPr lang="en-US" sz="1200" dirty="0" smtClean="0"/>
              <a:t> </a:t>
            </a:r>
            <a:endParaRPr lang="en-US" sz="1200" dirty="0"/>
          </a:p>
        </p:txBody>
      </p:sp>
      <p:sp>
        <p:nvSpPr>
          <p:cNvPr id="5" name="TextBox 4"/>
          <p:cNvSpPr txBox="1"/>
          <p:nvPr/>
        </p:nvSpPr>
        <p:spPr>
          <a:xfrm>
            <a:off x="3657600" y="228600"/>
            <a:ext cx="1828800" cy="276999"/>
          </a:xfrm>
          <a:prstGeom prst="rect">
            <a:avLst/>
          </a:prstGeom>
          <a:noFill/>
        </p:spPr>
        <p:txBody>
          <a:bodyPr wrap="square" rtlCol="0">
            <a:spAutoFit/>
          </a:bodyPr>
          <a:lstStyle/>
          <a:p>
            <a:r>
              <a:rPr lang="en-US" sz="1200" dirty="0" err="1" smtClean="0"/>
              <a:t>Vee</a:t>
            </a:r>
            <a:r>
              <a:rPr lang="en-US" sz="1200" dirty="0" smtClean="0"/>
              <a:t> Map Components</a:t>
            </a:r>
            <a:endParaRPr lang="en-US" sz="1200" dirty="0"/>
          </a:p>
        </p:txBody>
      </p:sp>
      <p:cxnSp>
        <p:nvCxnSpPr>
          <p:cNvPr id="9" name="Straight Connector 8"/>
          <p:cNvCxnSpPr/>
          <p:nvPr/>
        </p:nvCxnSpPr>
        <p:spPr>
          <a:xfrm rot="10800000">
            <a:off x="4800600" y="990601"/>
            <a:ext cx="3962400" cy="158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10800000">
            <a:off x="304800" y="990600"/>
            <a:ext cx="3733800"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6200000" flipH="1">
            <a:off x="1828799" y="3200401"/>
            <a:ext cx="4724402" cy="3048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5400000">
            <a:off x="2209800" y="3124200"/>
            <a:ext cx="4724400" cy="4572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304800" y="1066800"/>
            <a:ext cx="3657600" cy="1015663"/>
          </a:xfrm>
          <a:prstGeom prst="rect">
            <a:avLst/>
          </a:prstGeom>
          <a:noFill/>
          <a:ln w="9525">
            <a:solidFill>
              <a:schemeClr val="tx1"/>
            </a:solidFill>
          </a:ln>
        </p:spPr>
        <p:txBody>
          <a:bodyPr wrap="square" rtlCol="0">
            <a:spAutoFit/>
          </a:bodyPr>
          <a:lstStyle/>
          <a:p>
            <a:r>
              <a:rPr lang="en-US" sz="1200" b="1" dirty="0" smtClean="0"/>
              <a:t>Word List:</a:t>
            </a:r>
          </a:p>
          <a:p>
            <a:endParaRPr lang="en-US" sz="1200" b="1" dirty="0"/>
          </a:p>
          <a:p>
            <a:endParaRPr lang="en-US" sz="1200" b="1" dirty="0" smtClean="0"/>
          </a:p>
          <a:p>
            <a:endParaRPr lang="en-US" sz="1200" b="1" dirty="0" smtClean="0"/>
          </a:p>
          <a:p>
            <a:endParaRPr lang="en-US" sz="1200" b="1" dirty="0" smtClean="0"/>
          </a:p>
        </p:txBody>
      </p:sp>
      <p:sp>
        <p:nvSpPr>
          <p:cNvPr id="29" name="TextBox 28"/>
          <p:cNvSpPr txBox="1"/>
          <p:nvPr/>
        </p:nvSpPr>
        <p:spPr>
          <a:xfrm>
            <a:off x="304800" y="2133600"/>
            <a:ext cx="3657600" cy="2800767"/>
          </a:xfrm>
          <a:prstGeom prst="rect">
            <a:avLst/>
          </a:prstGeom>
          <a:noFill/>
          <a:ln>
            <a:solidFill>
              <a:srgbClr val="000000"/>
            </a:solidFill>
          </a:ln>
        </p:spPr>
        <p:txBody>
          <a:bodyPr wrap="square" rtlCol="0">
            <a:spAutoFit/>
          </a:bodyPr>
          <a:lstStyle/>
          <a:p>
            <a:r>
              <a:rPr lang="en-US" sz="1200" b="1" dirty="0" smtClean="0"/>
              <a:t>Concept Map or Graphic Organizer:</a:t>
            </a:r>
          </a:p>
          <a:p>
            <a:endParaRPr lang="en-US" sz="1200" b="1" dirty="0"/>
          </a:p>
          <a:p>
            <a:endParaRPr lang="en-US" sz="1200" b="1" dirty="0" smtClean="0"/>
          </a:p>
          <a:p>
            <a:endParaRPr lang="en-US" sz="1200" b="1" dirty="0"/>
          </a:p>
          <a:p>
            <a:endParaRPr lang="en-US" sz="800" b="1" dirty="0" smtClean="0"/>
          </a:p>
          <a:p>
            <a:endParaRPr lang="en-US" sz="1200" b="1" dirty="0" smtClean="0"/>
          </a:p>
          <a:p>
            <a:endParaRPr lang="en-US" sz="1200" b="1" dirty="0" smtClean="0"/>
          </a:p>
          <a:p>
            <a:endParaRPr lang="en-US" sz="1200" b="1" dirty="0" smtClean="0"/>
          </a:p>
          <a:p>
            <a:endParaRPr lang="en-US" sz="1200" b="1" dirty="0" smtClean="0"/>
          </a:p>
          <a:p>
            <a:endParaRPr lang="en-US" sz="1200" b="1" dirty="0" smtClean="0"/>
          </a:p>
          <a:p>
            <a:endParaRPr lang="en-US" sz="1200" b="1" dirty="0" smtClean="0"/>
          </a:p>
          <a:p>
            <a:endParaRPr lang="en-US" sz="1200" b="1" dirty="0" smtClean="0"/>
          </a:p>
          <a:p>
            <a:endParaRPr lang="en-US" sz="1200" b="1" dirty="0" smtClean="0"/>
          </a:p>
          <a:p>
            <a:endParaRPr lang="en-US" sz="1200" b="1" dirty="0" smtClean="0">
              <a:ln w="9525">
                <a:solidFill>
                  <a:schemeClr val="tx1"/>
                </a:solidFill>
              </a:ln>
            </a:endParaRPr>
          </a:p>
          <a:p>
            <a:endParaRPr lang="en-US" sz="1200" b="1" dirty="0" smtClean="0">
              <a:ln w="9525">
                <a:solidFill>
                  <a:schemeClr val="tx1"/>
                </a:solidFill>
              </a:ln>
            </a:endParaRPr>
          </a:p>
        </p:txBody>
      </p:sp>
      <p:sp>
        <p:nvSpPr>
          <p:cNvPr id="30" name="TextBox 29"/>
          <p:cNvSpPr txBox="1"/>
          <p:nvPr/>
        </p:nvSpPr>
        <p:spPr>
          <a:xfrm>
            <a:off x="304800" y="5029200"/>
            <a:ext cx="3657600" cy="646331"/>
          </a:xfrm>
          <a:prstGeom prst="rect">
            <a:avLst/>
          </a:prstGeom>
          <a:noFill/>
          <a:ln w="9525">
            <a:solidFill>
              <a:schemeClr val="tx1"/>
            </a:solidFill>
          </a:ln>
        </p:spPr>
        <p:txBody>
          <a:bodyPr wrap="square" rtlCol="0">
            <a:spAutoFit/>
          </a:bodyPr>
          <a:lstStyle/>
          <a:p>
            <a:r>
              <a:rPr lang="en-US" sz="1200" b="1" dirty="0" smtClean="0"/>
              <a:t>Hypothesis:</a:t>
            </a:r>
          </a:p>
          <a:p>
            <a:endParaRPr lang="en-US" sz="1200" b="1" dirty="0" smtClean="0"/>
          </a:p>
          <a:p>
            <a:endParaRPr lang="en-US" sz="1200" b="1" dirty="0" smtClean="0"/>
          </a:p>
        </p:txBody>
      </p:sp>
      <p:sp>
        <p:nvSpPr>
          <p:cNvPr id="43" name="TextBox 42"/>
          <p:cNvSpPr txBox="1"/>
          <p:nvPr/>
        </p:nvSpPr>
        <p:spPr>
          <a:xfrm>
            <a:off x="304800" y="5791200"/>
            <a:ext cx="8458200" cy="1015663"/>
          </a:xfrm>
          <a:prstGeom prst="rect">
            <a:avLst/>
          </a:prstGeom>
          <a:noFill/>
          <a:ln w="9525">
            <a:solidFill>
              <a:schemeClr val="tx1"/>
            </a:solidFill>
          </a:ln>
        </p:spPr>
        <p:txBody>
          <a:bodyPr wrap="square" rtlCol="0">
            <a:spAutoFit/>
          </a:bodyPr>
          <a:lstStyle/>
          <a:p>
            <a:r>
              <a:rPr lang="en-US" sz="1200" b="1" dirty="0" smtClean="0"/>
              <a:t>Steps:</a:t>
            </a:r>
            <a:endParaRPr lang="en-US" sz="1200" dirty="0" smtClean="0"/>
          </a:p>
          <a:p>
            <a:endParaRPr lang="en-US" sz="900" b="1" dirty="0" smtClean="0"/>
          </a:p>
          <a:p>
            <a:endParaRPr lang="en-US" sz="900" b="1" dirty="0"/>
          </a:p>
          <a:p>
            <a:endParaRPr lang="en-US" sz="900" b="1" dirty="0" smtClean="0"/>
          </a:p>
          <a:p>
            <a:endParaRPr lang="en-US" sz="900" b="1" dirty="0" smtClean="0"/>
          </a:p>
          <a:p>
            <a:endParaRPr lang="en-US" sz="1200" b="1" dirty="0"/>
          </a:p>
        </p:txBody>
      </p:sp>
      <p:sp>
        <p:nvSpPr>
          <p:cNvPr id="49" name="TextBox 48"/>
          <p:cNvSpPr txBox="1"/>
          <p:nvPr/>
        </p:nvSpPr>
        <p:spPr>
          <a:xfrm>
            <a:off x="4724400" y="2743201"/>
            <a:ext cx="4038600" cy="2923877"/>
          </a:xfrm>
          <a:prstGeom prst="rect">
            <a:avLst/>
          </a:prstGeom>
          <a:noFill/>
          <a:ln>
            <a:solidFill>
              <a:srgbClr val="000000"/>
            </a:solidFill>
          </a:ln>
        </p:spPr>
        <p:txBody>
          <a:bodyPr wrap="square" rtlCol="0">
            <a:spAutoFit/>
          </a:bodyPr>
          <a:lstStyle/>
          <a:p>
            <a:r>
              <a:rPr lang="en-US" sz="1200" b="1" dirty="0" smtClean="0"/>
              <a:t>Data (in table, chart, or graph form):</a:t>
            </a:r>
          </a:p>
          <a:p>
            <a:r>
              <a:rPr lang="en-US" sz="1200" b="1" dirty="0" smtClean="0"/>
              <a:t/>
            </a:r>
            <a:br>
              <a:rPr lang="en-US" sz="1200" b="1" dirty="0" smtClean="0"/>
            </a:br>
            <a:endParaRPr lang="en-US" sz="1200" b="1" dirty="0" smtClean="0"/>
          </a:p>
          <a:p>
            <a:endParaRPr lang="en-US" sz="1200" b="1" dirty="0"/>
          </a:p>
          <a:p>
            <a:endParaRPr lang="en-US" sz="1200" dirty="0" smtClean="0"/>
          </a:p>
          <a:p>
            <a:endParaRPr lang="en-US" sz="1200" b="1" dirty="0" smtClean="0"/>
          </a:p>
          <a:p>
            <a:endParaRPr lang="en-US" sz="1200" b="1" dirty="0" smtClean="0"/>
          </a:p>
          <a:p>
            <a:endParaRPr lang="en-US" sz="1200" b="1" dirty="0" smtClean="0"/>
          </a:p>
          <a:p>
            <a:endParaRPr lang="en-US" sz="1200" b="1" dirty="0" smtClean="0"/>
          </a:p>
          <a:p>
            <a:endParaRPr lang="en-US" sz="1200" b="1" dirty="0" smtClean="0"/>
          </a:p>
          <a:p>
            <a:endParaRPr lang="en-US" sz="1200" b="1" dirty="0" smtClean="0"/>
          </a:p>
          <a:p>
            <a:endParaRPr lang="en-US" sz="1200" b="1" dirty="0" smtClean="0"/>
          </a:p>
          <a:p>
            <a:endParaRPr lang="en-US" sz="1200" b="1" dirty="0" smtClean="0"/>
          </a:p>
          <a:p>
            <a:endParaRPr lang="en-US" sz="1200" b="1" dirty="0" smtClean="0"/>
          </a:p>
          <a:p>
            <a:endParaRPr lang="en-US" sz="800" b="1" dirty="0" smtClean="0"/>
          </a:p>
          <a:p>
            <a:endParaRPr lang="en-US" sz="800" b="1" dirty="0" smtClean="0"/>
          </a:p>
        </p:txBody>
      </p:sp>
      <p:sp>
        <p:nvSpPr>
          <p:cNvPr id="52" name="TextBox 51"/>
          <p:cNvSpPr txBox="1"/>
          <p:nvPr/>
        </p:nvSpPr>
        <p:spPr>
          <a:xfrm>
            <a:off x="4876800" y="1066800"/>
            <a:ext cx="3886200" cy="1600438"/>
          </a:xfrm>
          <a:prstGeom prst="rect">
            <a:avLst/>
          </a:prstGeom>
          <a:noFill/>
          <a:ln w="9525">
            <a:solidFill>
              <a:schemeClr val="tx1"/>
            </a:solidFill>
          </a:ln>
        </p:spPr>
        <p:txBody>
          <a:bodyPr wrap="square" rtlCol="0">
            <a:spAutoFit/>
          </a:bodyPr>
          <a:lstStyle/>
          <a:p>
            <a:r>
              <a:rPr lang="en-US" sz="1200" b="1" dirty="0" smtClean="0"/>
              <a:t>Conclusion: </a:t>
            </a:r>
          </a:p>
          <a:p>
            <a:endParaRPr lang="en-US" sz="1200" b="1" dirty="0" smtClean="0"/>
          </a:p>
          <a:p>
            <a:endParaRPr lang="en-US" sz="1200" dirty="0" smtClean="0"/>
          </a:p>
          <a:p>
            <a:endParaRPr lang="en-US" sz="1200"/>
          </a:p>
          <a:p>
            <a:r>
              <a:rPr lang="en-US" sz="1200" smtClean="0"/>
              <a:t>  </a:t>
            </a:r>
            <a:endParaRPr lang="en-US" sz="1200" dirty="0" smtClean="0"/>
          </a:p>
          <a:p>
            <a:endParaRPr lang="en-US" sz="200" b="1" dirty="0" smtClean="0"/>
          </a:p>
          <a:p>
            <a:endParaRPr lang="en-US" sz="1200" b="1" dirty="0" smtClean="0"/>
          </a:p>
          <a:p>
            <a:endParaRPr lang="en-US" sz="1200" b="1" dirty="0" smtClean="0"/>
          </a:p>
          <a:p>
            <a:endParaRPr lang="en-US" sz="1200" b="1" dirty="0" smtClean="0"/>
          </a:p>
        </p:txBody>
      </p:sp>
      <p:sp>
        <p:nvSpPr>
          <p:cNvPr id="17" name="TextBox 16"/>
          <p:cNvSpPr txBox="1"/>
          <p:nvPr/>
        </p:nvSpPr>
        <p:spPr>
          <a:xfrm>
            <a:off x="304800" y="0"/>
            <a:ext cx="3886200" cy="215444"/>
          </a:xfrm>
          <a:prstGeom prst="rect">
            <a:avLst/>
          </a:prstGeom>
          <a:noFill/>
        </p:spPr>
        <p:txBody>
          <a:bodyPr wrap="square" rtlCol="0">
            <a:spAutoFit/>
          </a:bodyPr>
          <a:lstStyle/>
          <a:p>
            <a:r>
              <a:rPr lang="en-US" sz="800" i="1" dirty="0" smtClean="0"/>
              <a:t>Developed by </a:t>
            </a:r>
            <a:r>
              <a:rPr lang="en-US" sz="800" i="1" dirty="0" err="1" smtClean="0"/>
              <a:t>Gowin</a:t>
            </a:r>
            <a:r>
              <a:rPr lang="en-US" sz="800" i="1" dirty="0" smtClean="0"/>
              <a:t> – Cornell University &amp; adapted by Thoron – University of Florida</a:t>
            </a:r>
            <a:endParaRPr lang="en-US" sz="800" i="1" dirty="0"/>
          </a:p>
        </p:txBody>
      </p:sp>
    </p:spTree>
    <p:extLst>
      <p:ext uri="{BB962C8B-B14F-4D97-AF65-F5344CB8AC3E}">
        <p14:creationId xmlns:p14="http://schemas.microsoft.com/office/powerpoint/2010/main" val="172927283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1394</TotalTime>
  <Words>561</Words>
  <Application>Microsoft Macintosh PowerPoint</Application>
  <PresentationFormat>On-screen Show (4:3)</PresentationFormat>
  <Paragraphs>192</Paragraphs>
  <Slides>3</Slides>
  <Notes>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vt:i4>
      </vt:variant>
    </vt:vector>
  </HeadingPairs>
  <TitlesOfParts>
    <vt:vector size="5" baseType="lpstr">
      <vt:lpstr>Office Theme</vt:lpstr>
      <vt:lpstr>Slide</vt:lpstr>
      <vt:lpstr>PowerPoint Presentation</vt:lpstr>
      <vt:lpstr>PowerPoint Presentation</vt:lpstr>
      <vt:lpstr>PowerPoint Presentation</vt:lpstr>
    </vt:vector>
  </TitlesOfParts>
  <Company>UoF</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athoron</dc:creator>
  <cp:lastModifiedBy>Eric Rubenstein</cp:lastModifiedBy>
  <cp:revision>133</cp:revision>
  <dcterms:created xsi:type="dcterms:W3CDTF">2008-09-12T19:31:26Z</dcterms:created>
  <dcterms:modified xsi:type="dcterms:W3CDTF">2015-09-11T10:24:30Z</dcterms:modified>
</cp:coreProperties>
</file>