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erriweather-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86e2a4af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86e2a4af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86e2a4af1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86e2a4af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7cef7db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7cef7db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626cb6e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626cb6e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628b058e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628b058e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3f18944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3f18944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Community</a:t>
            </a:r>
            <a:r>
              <a:rPr lang="en"/>
              <a:t> Partnerships</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Tell us who you are connecting with!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9285"/>
              <a:buFont typeface="Arial"/>
              <a:buNone/>
            </a:pPr>
            <a:r>
              <a:rPr lang="en"/>
              <a:t>Hello again!</a:t>
            </a:r>
            <a:endParaRPr/>
          </a:p>
          <a:p>
            <a:pPr indent="0" lvl="0" marL="0" rtl="0" algn="l">
              <a:spcBef>
                <a:spcPts val="0"/>
              </a:spcBef>
              <a:spcAft>
                <a:spcPts val="0"/>
              </a:spcAft>
              <a:buClr>
                <a:schemeClr val="dk2"/>
              </a:buClr>
              <a:buSzPct val="39285"/>
              <a:buFont typeface="Arial"/>
              <a:buNone/>
            </a:pPr>
            <a:r>
              <a:t/>
            </a:r>
            <a:endParaRPr/>
          </a:p>
          <a:p>
            <a:pPr indent="0" lvl="0" marL="0" rtl="0" algn="l">
              <a:spcBef>
                <a:spcPts val="0"/>
              </a:spcBef>
              <a:spcAft>
                <a:spcPts val="0"/>
              </a:spcAft>
              <a:buClr>
                <a:schemeClr val="dk2"/>
              </a:buClr>
              <a:buSzPct val="39285"/>
              <a:buFont typeface="Arial"/>
              <a:buNone/>
            </a:pPr>
            <a:r>
              <a:rPr lang="en"/>
              <a:t>Please create a new slide and follow the directions to the right. </a:t>
            </a:r>
            <a:endParaRPr/>
          </a:p>
        </p:txBody>
      </p:sp>
      <p:sp>
        <p:nvSpPr>
          <p:cNvPr id="71" name="Google Shape;71;p1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After examining the UGA Cooperative Extension Website:</a:t>
            </a:r>
            <a:endParaRPr/>
          </a:p>
          <a:p>
            <a:pPr indent="-311150" lvl="0" marL="457200" rtl="0" algn="l">
              <a:spcBef>
                <a:spcPts val="1200"/>
              </a:spcBef>
              <a:spcAft>
                <a:spcPts val="0"/>
              </a:spcAft>
              <a:buSzPts val="1300"/>
              <a:buChar char="●"/>
            </a:pPr>
            <a:r>
              <a:rPr lang="en"/>
              <a:t>Remind us who you are (school, grade, etc.)</a:t>
            </a:r>
            <a:endParaRPr/>
          </a:p>
          <a:p>
            <a:pPr indent="-311150" lvl="0" marL="457200" rtl="0" algn="l">
              <a:spcBef>
                <a:spcPts val="0"/>
              </a:spcBef>
              <a:spcAft>
                <a:spcPts val="0"/>
              </a:spcAft>
              <a:buSzPts val="1300"/>
              <a:buChar char="●"/>
            </a:pPr>
            <a:r>
              <a:rPr lang="en"/>
              <a:t>Who you would like to connect with</a:t>
            </a:r>
            <a:endParaRPr/>
          </a:p>
          <a:p>
            <a:pPr indent="-311150" lvl="0" marL="457200" rtl="0" algn="l">
              <a:spcBef>
                <a:spcPts val="0"/>
              </a:spcBef>
              <a:spcAft>
                <a:spcPts val="0"/>
              </a:spcAft>
              <a:buSzPts val="1300"/>
              <a:buChar char="●"/>
            </a:pPr>
            <a:r>
              <a:rPr lang="en"/>
              <a:t>1-3 ways you plan to work together</a:t>
            </a:r>
            <a:endParaRPr/>
          </a:p>
          <a:p>
            <a:pPr indent="0" lvl="0" marL="0" rtl="0" algn="l">
              <a:spcBef>
                <a:spcPts val="1200"/>
              </a:spcBef>
              <a:spcAft>
                <a:spcPts val="0"/>
              </a:spcAft>
              <a:buNone/>
            </a:pPr>
            <a:r>
              <a:rPr lang="en"/>
              <a:t>Have fun – this board may be a great way to share or brainstorm ideas. Maybe you can connect with another teacher who wants to work on a similar project, too!</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Hi, my name is…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 teach…</a:t>
            </a:r>
            <a:endParaRPr/>
          </a:p>
        </p:txBody>
      </p:sp>
      <p:sp>
        <p:nvSpPr>
          <p:cNvPr id="77" name="Google Shape;77;p1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Program I would like to work with:</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Ideas for collaboration: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21550" y="3747400"/>
            <a:ext cx="4240200" cy="139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a:t>
            </a:r>
            <a:r>
              <a:rPr lang="en"/>
              <a:t>Hi, my name is…</a:t>
            </a:r>
            <a:endParaRPr/>
          </a:p>
          <a:p>
            <a:pPr indent="0" lvl="0" marL="0" rtl="0" algn="ctr">
              <a:spcBef>
                <a:spcPts val="0"/>
              </a:spcBef>
              <a:spcAft>
                <a:spcPts val="0"/>
              </a:spcAft>
              <a:buNone/>
            </a:pPr>
            <a:r>
              <a:rPr lang="en"/>
              <a:t>      Sonia Chapman</a:t>
            </a:r>
            <a:endParaRPr/>
          </a:p>
        </p:txBody>
      </p:sp>
      <p:sp>
        <p:nvSpPr>
          <p:cNvPr id="83" name="Google Shape;83;p16"/>
          <p:cNvSpPr txBox="1"/>
          <p:nvPr>
            <p:ph idx="1" type="body"/>
          </p:nvPr>
        </p:nvSpPr>
        <p:spPr>
          <a:xfrm>
            <a:off x="4572000" y="220425"/>
            <a:ext cx="4166400" cy="4379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4250"/>
          </a:p>
          <a:p>
            <a:pPr indent="0" lvl="0" marL="0" rtl="0" algn="l">
              <a:spcBef>
                <a:spcPts val="1200"/>
              </a:spcBef>
              <a:spcAft>
                <a:spcPts val="0"/>
              </a:spcAft>
              <a:buNone/>
            </a:pPr>
            <a:r>
              <a:rPr lang="en" sz="7200"/>
              <a:t>I teach at Hill City Elementary in Pickens County. We have a K-4 program.  I see all my students one day a week during our camp rotations.  We are honored to be part of the elementary pilot program.  </a:t>
            </a:r>
            <a:endParaRPr sz="7200"/>
          </a:p>
          <a:p>
            <a:pPr indent="0" lvl="0" marL="0" rtl="0" algn="l">
              <a:spcBef>
                <a:spcPts val="1200"/>
              </a:spcBef>
              <a:spcAft>
                <a:spcPts val="0"/>
              </a:spcAft>
              <a:buNone/>
            </a:pPr>
            <a:r>
              <a:rPr lang="en" sz="7200"/>
              <a:t>I would like to build a relationship with our local extension agent to start a 4th grade 4-H program.</a:t>
            </a:r>
            <a:endParaRPr sz="7200"/>
          </a:p>
          <a:p>
            <a:pPr indent="0" lvl="0" marL="0" rtl="0" algn="l">
              <a:spcBef>
                <a:spcPts val="1200"/>
              </a:spcBef>
              <a:spcAft>
                <a:spcPts val="0"/>
              </a:spcAft>
              <a:buNone/>
            </a:pPr>
            <a:r>
              <a:rPr lang="en" sz="7200"/>
              <a:t>I also want to reach out to our middle school and high school programs about partnering with our students to help with planting and weeding our raised beds and garden.</a:t>
            </a:r>
            <a:endParaRPr sz="7200"/>
          </a:p>
          <a:p>
            <a:pPr indent="0" lvl="0" marL="0" rtl="0" algn="l">
              <a:spcBef>
                <a:spcPts val="1200"/>
              </a:spcBef>
              <a:spcAft>
                <a:spcPts val="0"/>
              </a:spcAft>
              <a:buNone/>
            </a:pPr>
            <a:r>
              <a:t/>
            </a:r>
            <a:endParaRPr sz="2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84" name="Google Shape;84;p16"/>
          <p:cNvPicPr preferRelativeResize="0"/>
          <p:nvPr/>
        </p:nvPicPr>
        <p:blipFill>
          <a:blip r:embed="rId3">
            <a:alphaModFix/>
          </a:blip>
          <a:stretch>
            <a:fillRect/>
          </a:stretch>
        </p:blipFill>
        <p:spPr>
          <a:xfrm>
            <a:off x="191050" y="0"/>
            <a:ext cx="3936549" cy="3830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t/>
            </a:r>
            <a:endParaRPr/>
          </a:p>
        </p:txBody>
      </p:sp>
      <p:sp>
        <p:nvSpPr>
          <p:cNvPr id="90" name="Google Shape;90;p17"/>
          <p:cNvSpPr txBox="1"/>
          <p:nvPr>
            <p:ph idx="1" type="body"/>
          </p:nvPr>
        </p:nvSpPr>
        <p:spPr>
          <a:xfrm>
            <a:off x="4189150" y="0"/>
            <a:ext cx="5002800" cy="51435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rPr b="1" i="1" lang="en" sz="1832">
                <a:solidFill>
                  <a:srgbClr val="0000FF"/>
                </a:solidFill>
              </a:rPr>
              <a:t>Stephanie Peterson</a:t>
            </a:r>
            <a:endParaRPr b="1" i="1" sz="1832">
              <a:solidFill>
                <a:srgbClr val="0000FF"/>
              </a:solidFill>
            </a:endParaRPr>
          </a:p>
          <a:p>
            <a:pPr indent="0" lvl="0" marL="457200" rtl="0" algn="l">
              <a:spcBef>
                <a:spcPts val="1200"/>
              </a:spcBef>
              <a:spcAft>
                <a:spcPts val="0"/>
              </a:spcAft>
              <a:buNone/>
            </a:pPr>
            <a:r>
              <a:rPr b="1" i="1" lang="en" sz="1832">
                <a:solidFill>
                  <a:srgbClr val="00FF00"/>
                </a:solidFill>
              </a:rPr>
              <a:t>Westside Elementary K-5, 960+ students</a:t>
            </a:r>
            <a:endParaRPr b="1" i="1" sz="1832">
              <a:solidFill>
                <a:srgbClr val="00FF00"/>
              </a:solidFill>
            </a:endParaRPr>
          </a:p>
          <a:p>
            <a:pPr indent="0" lvl="0" marL="457200" rtl="0" algn="l">
              <a:spcBef>
                <a:spcPts val="1200"/>
              </a:spcBef>
              <a:spcAft>
                <a:spcPts val="0"/>
              </a:spcAft>
              <a:buNone/>
            </a:pPr>
            <a:r>
              <a:rPr b="1" i="1" lang="en" sz="1832">
                <a:solidFill>
                  <a:srgbClr val="00FF00"/>
                </a:solidFill>
              </a:rPr>
              <a:t>I plan on connecting with Lowndes County 4-H!</a:t>
            </a:r>
            <a:endParaRPr b="1" i="1" sz="1832">
              <a:solidFill>
                <a:srgbClr val="00FF00"/>
              </a:solidFill>
            </a:endParaRPr>
          </a:p>
          <a:p>
            <a:pPr indent="-311150" lvl="0" marL="457200" rtl="0" algn="l">
              <a:spcBef>
                <a:spcPts val="1200"/>
              </a:spcBef>
              <a:spcAft>
                <a:spcPts val="0"/>
              </a:spcAft>
              <a:buSzPts val="1300"/>
              <a:buChar char="●"/>
            </a:pPr>
            <a:r>
              <a:rPr lang="en"/>
              <a:t>Scheduling community service days with middle and high school 4-Hers to help the elementary students weed the garden and plant flowers in the spring. This will give Junior and Senior 4-Hers leadership activities for their portfolio. </a:t>
            </a:r>
            <a:endParaRPr/>
          </a:p>
          <a:p>
            <a:pPr indent="-311150" lvl="0" marL="457200" rtl="0" algn="l">
              <a:spcBef>
                <a:spcPts val="0"/>
              </a:spcBef>
              <a:spcAft>
                <a:spcPts val="0"/>
              </a:spcAft>
              <a:buSzPts val="1300"/>
              <a:buChar char="●"/>
            </a:pPr>
            <a:r>
              <a:rPr lang="en"/>
              <a:t>Encouraging 4th and 5th grade 4-Hers to participate in Perry Fair mini booth and artifact exhibits in early fall. Have afterschool work sessions where extension agent comes to give directions and ideas. Have 4-H staff deliver projects to the fair. </a:t>
            </a:r>
            <a:endParaRPr/>
          </a:p>
          <a:p>
            <a:pPr indent="-311150" lvl="0" marL="457200" rtl="0" algn="l">
              <a:spcBef>
                <a:spcPts val="0"/>
              </a:spcBef>
              <a:spcAft>
                <a:spcPts val="0"/>
              </a:spcAft>
              <a:buSzPts val="1300"/>
              <a:buChar char="●"/>
            </a:pPr>
            <a:r>
              <a:rPr lang="en"/>
              <a:t>Encourage 4-Hers to participate in Poultry Judging, summer Camp, and County Council events. Practice poultry </a:t>
            </a:r>
            <a:r>
              <a:rPr lang="en"/>
              <a:t>judging as part of my lesson plans for 5th grade (candling, labeling meat cuts, comparing eggs. </a:t>
            </a:r>
            <a:endParaRPr/>
          </a:p>
          <a:p>
            <a:pPr indent="-311150" lvl="0" marL="457200" rtl="0" algn="l">
              <a:spcBef>
                <a:spcPts val="0"/>
              </a:spcBef>
              <a:spcAft>
                <a:spcPts val="0"/>
              </a:spcAft>
              <a:buSzPts val="1300"/>
              <a:buChar char="●"/>
            </a:pPr>
            <a:r>
              <a:rPr lang="en"/>
              <a:t>Invite 4-H agent as guest speaker directly related to Poultry Judging. </a:t>
            </a:r>
            <a:endParaRPr/>
          </a:p>
        </p:txBody>
      </p:sp>
      <p:pic>
        <p:nvPicPr>
          <p:cNvPr id="91" name="Google Shape;91;p17"/>
          <p:cNvPicPr preferRelativeResize="0"/>
          <p:nvPr/>
        </p:nvPicPr>
        <p:blipFill>
          <a:blip r:embed="rId3">
            <a:alphaModFix/>
          </a:blip>
          <a:stretch>
            <a:fillRect/>
          </a:stretch>
        </p:blipFill>
        <p:spPr>
          <a:xfrm>
            <a:off x="252850" y="3122900"/>
            <a:ext cx="1752969" cy="1828874"/>
          </a:xfrm>
          <a:prstGeom prst="rect">
            <a:avLst/>
          </a:prstGeom>
          <a:noFill/>
          <a:ln>
            <a:noFill/>
          </a:ln>
        </p:spPr>
      </p:pic>
      <p:pic>
        <p:nvPicPr>
          <p:cNvPr id="92" name="Google Shape;92;p17"/>
          <p:cNvPicPr preferRelativeResize="0"/>
          <p:nvPr/>
        </p:nvPicPr>
        <p:blipFill>
          <a:blip r:embed="rId4">
            <a:alphaModFix/>
          </a:blip>
          <a:stretch>
            <a:fillRect/>
          </a:stretch>
        </p:blipFill>
        <p:spPr>
          <a:xfrm>
            <a:off x="468113" y="158999"/>
            <a:ext cx="3393734" cy="2850826"/>
          </a:xfrm>
          <a:prstGeom prst="rect">
            <a:avLst/>
          </a:prstGeom>
          <a:noFill/>
          <a:ln>
            <a:noFill/>
          </a:ln>
        </p:spPr>
      </p:pic>
      <p:pic>
        <p:nvPicPr>
          <p:cNvPr id="93" name="Google Shape;93;p17"/>
          <p:cNvPicPr preferRelativeResize="0"/>
          <p:nvPr/>
        </p:nvPicPr>
        <p:blipFill rotWithShape="1">
          <a:blip r:embed="rId5">
            <a:alphaModFix/>
          </a:blip>
          <a:srcRect b="0" l="24998" r="0" t="0"/>
          <a:stretch/>
        </p:blipFill>
        <p:spPr>
          <a:xfrm>
            <a:off x="2221000" y="3201550"/>
            <a:ext cx="1752974" cy="175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97" name="Shape 97"/>
        <p:cNvGrpSpPr/>
        <p:nvPr/>
      </p:nvGrpSpPr>
      <p:grpSpPr>
        <a:xfrm>
          <a:off x="0" y="0"/>
          <a:ext cx="0" cy="0"/>
          <a:chOff x="0" y="0"/>
          <a:chExt cx="0" cy="0"/>
        </a:xfrm>
      </p:grpSpPr>
      <p:sp>
        <p:nvSpPr>
          <p:cNvPr id="98" name="Google Shape;98;p18"/>
          <p:cNvSpPr txBox="1"/>
          <p:nvPr>
            <p:ph idx="1" type="body"/>
          </p:nvPr>
        </p:nvSpPr>
        <p:spPr>
          <a:xfrm>
            <a:off x="4515325" y="83075"/>
            <a:ext cx="2651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52"/>
              <a:buNone/>
            </a:pPr>
            <a:r>
              <a:rPr lang="en" sz="1185"/>
              <a:t>My name is Wendy Fuschetti.  I work at Banks County Elementary School.   We are excited to have the opportunity to grow our program.  Through this pilot program, we have already invited the 4-H representatives into our Ag Lab.  Our fourth and fifth graders have already have been enjoying these lessons for several years now. Susie Burton has provided resources for my students, as well as grant information.  :)  </a:t>
            </a:r>
            <a:endParaRPr sz="1185"/>
          </a:p>
          <a:p>
            <a:pPr indent="0" lvl="0" marL="0" rtl="0" algn="l">
              <a:spcBef>
                <a:spcPts val="1200"/>
              </a:spcBef>
              <a:spcAft>
                <a:spcPts val="1200"/>
              </a:spcAft>
              <a:buSzPts val="852"/>
              <a:buNone/>
            </a:pPr>
            <a:r>
              <a:rPr lang="en" sz="1185"/>
              <a:t>I also plan to contact Zachary McCann, our county extension agent.  We will continue to monitor our soil composition to maintain healthy raised beds.  We will also work with Zach to plant our small blueberry patch this year.  Zach has also helped us prepare our raised beds for seasonal planting. </a:t>
            </a:r>
            <a:endParaRPr sz="1185"/>
          </a:p>
        </p:txBody>
      </p:sp>
      <p:pic>
        <p:nvPicPr>
          <p:cNvPr id="99" name="Google Shape;99;p18"/>
          <p:cNvPicPr preferRelativeResize="0"/>
          <p:nvPr/>
        </p:nvPicPr>
        <p:blipFill>
          <a:blip r:embed="rId3">
            <a:alphaModFix/>
          </a:blip>
          <a:stretch>
            <a:fillRect/>
          </a:stretch>
        </p:blipFill>
        <p:spPr>
          <a:xfrm>
            <a:off x="1963075" y="3152275"/>
            <a:ext cx="2035484" cy="1828875"/>
          </a:xfrm>
          <a:prstGeom prst="rect">
            <a:avLst/>
          </a:prstGeom>
          <a:noFill/>
          <a:ln>
            <a:noFill/>
          </a:ln>
        </p:spPr>
      </p:pic>
      <p:pic>
        <p:nvPicPr>
          <p:cNvPr id="100" name="Google Shape;100;p18"/>
          <p:cNvPicPr preferRelativeResize="0"/>
          <p:nvPr/>
        </p:nvPicPr>
        <p:blipFill rotWithShape="1">
          <a:blip r:embed="rId4">
            <a:alphaModFix/>
          </a:blip>
          <a:srcRect b="0" l="0" r="0" t="0"/>
          <a:stretch/>
        </p:blipFill>
        <p:spPr>
          <a:xfrm>
            <a:off x="307875" y="183750"/>
            <a:ext cx="3628401" cy="2721299"/>
          </a:xfrm>
          <a:prstGeom prst="rect">
            <a:avLst/>
          </a:prstGeom>
          <a:noFill/>
          <a:ln>
            <a:noFill/>
          </a:ln>
        </p:spPr>
      </p:pic>
      <p:pic>
        <p:nvPicPr>
          <p:cNvPr id="101" name="Google Shape;101;p18"/>
          <p:cNvPicPr preferRelativeResize="0"/>
          <p:nvPr/>
        </p:nvPicPr>
        <p:blipFill>
          <a:blip r:embed="rId5">
            <a:alphaModFix/>
          </a:blip>
          <a:stretch>
            <a:fillRect/>
          </a:stretch>
        </p:blipFill>
        <p:spPr>
          <a:xfrm>
            <a:off x="-315200" y="2571750"/>
            <a:ext cx="2651350" cy="2651350"/>
          </a:xfrm>
          <a:prstGeom prst="rect">
            <a:avLst/>
          </a:prstGeom>
          <a:noFill/>
          <a:ln>
            <a:noFill/>
          </a:ln>
        </p:spPr>
      </p:pic>
      <p:pic>
        <p:nvPicPr>
          <p:cNvPr id="102" name="Google Shape;102;p18"/>
          <p:cNvPicPr preferRelativeResize="0"/>
          <p:nvPr/>
        </p:nvPicPr>
        <p:blipFill>
          <a:blip r:embed="rId6">
            <a:alphaModFix/>
          </a:blip>
          <a:stretch>
            <a:fillRect/>
          </a:stretch>
        </p:blipFill>
        <p:spPr>
          <a:xfrm>
            <a:off x="7166725" y="2117600"/>
            <a:ext cx="1828875" cy="265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91675" y="235125"/>
            <a:ext cx="4146600" cy="2774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2"/>
              </a:buClr>
              <a:buSzPts val="1100"/>
              <a:buFont typeface="Arial"/>
              <a:buNone/>
            </a:pPr>
            <a:r>
              <a:rPr b="1" lang="en" sz="1900" u="sng">
                <a:solidFill>
                  <a:srgbClr val="FFFFFF"/>
                </a:solidFill>
                <a:latin typeface="Georgia"/>
                <a:ea typeface="Georgia"/>
                <a:cs typeface="Georgia"/>
                <a:sym typeface="Georgia"/>
              </a:rPr>
              <a:t>Justin McDowell</a:t>
            </a:r>
            <a:endParaRPr b="1" sz="1900" u="sng">
              <a:solidFill>
                <a:srgbClr val="FFFFFF"/>
              </a:solidFill>
              <a:latin typeface="Georgia"/>
              <a:ea typeface="Georgia"/>
              <a:cs typeface="Georgia"/>
              <a:sym typeface="Georgia"/>
            </a:endParaRPr>
          </a:p>
          <a:p>
            <a:pPr indent="0" lvl="0" marL="0" rtl="0" algn="l">
              <a:lnSpc>
                <a:spcPct val="115000"/>
              </a:lnSpc>
              <a:spcBef>
                <a:spcPts val="1200"/>
              </a:spcBef>
              <a:spcAft>
                <a:spcPts val="0"/>
              </a:spcAft>
              <a:buClr>
                <a:schemeClr val="dk2"/>
              </a:buClr>
              <a:buSzPts val="1100"/>
              <a:buFont typeface="Arial"/>
              <a:buNone/>
            </a:pPr>
            <a:r>
              <a:rPr b="1" lang="en" sz="1900">
                <a:solidFill>
                  <a:srgbClr val="FFFFFF"/>
                </a:solidFill>
                <a:latin typeface="Georgia"/>
                <a:ea typeface="Georgia"/>
                <a:cs typeface="Georgia"/>
                <a:sym typeface="Georgia"/>
              </a:rPr>
              <a:t>Hamilton Elementary K-5 </a:t>
            </a:r>
            <a:endParaRPr b="1" sz="1900">
              <a:solidFill>
                <a:srgbClr val="FFFFFF"/>
              </a:solidFill>
              <a:latin typeface="Georgia"/>
              <a:ea typeface="Georgia"/>
              <a:cs typeface="Georgia"/>
              <a:sym typeface="Georgia"/>
            </a:endParaRPr>
          </a:p>
          <a:p>
            <a:pPr indent="0" lvl="0" marL="0" rtl="0" algn="l">
              <a:lnSpc>
                <a:spcPct val="115000"/>
              </a:lnSpc>
              <a:spcBef>
                <a:spcPts val="1200"/>
              </a:spcBef>
              <a:spcAft>
                <a:spcPts val="0"/>
              </a:spcAft>
              <a:buClr>
                <a:schemeClr val="dk2"/>
              </a:buClr>
              <a:buSzPts val="1100"/>
              <a:buFont typeface="Arial"/>
              <a:buNone/>
            </a:pPr>
            <a:r>
              <a:rPr b="1" lang="en" sz="1900">
                <a:solidFill>
                  <a:srgbClr val="FFFFFF"/>
                </a:solidFill>
                <a:latin typeface="Georgia"/>
                <a:ea typeface="Georgia"/>
                <a:cs typeface="Georgia"/>
                <a:sym typeface="Georgia"/>
              </a:rPr>
              <a:t>I am connecting with Colquitt County 4-H. </a:t>
            </a:r>
            <a:endParaRPr b="1" sz="1900">
              <a:solidFill>
                <a:srgbClr val="FFFFFF"/>
              </a:solidFill>
              <a:latin typeface="Georgia"/>
              <a:ea typeface="Georgia"/>
              <a:cs typeface="Georgia"/>
              <a:sym typeface="Georgia"/>
            </a:endParaRPr>
          </a:p>
          <a:p>
            <a:pPr indent="0" lvl="0" marL="0" rtl="0" algn="l">
              <a:spcBef>
                <a:spcPts val="1200"/>
              </a:spcBef>
              <a:spcAft>
                <a:spcPts val="0"/>
              </a:spcAft>
              <a:buNone/>
            </a:pPr>
            <a:r>
              <a:t/>
            </a:r>
            <a:endParaRPr/>
          </a:p>
        </p:txBody>
      </p:sp>
      <p:sp>
        <p:nvSpPr>
          <p:cNvPr id="108" name="Google Shape;108;p19"/>
          <p:cNvSpPr txBox="1"/>
          <p:nvPr>
            <p:ph idx="1" type="body"/>
          </p:nvPr>
        </p:nvSpPr>
        <p:spPr>
          <a:xfrm>
            <a:off x="4480550" y="130625"/>
            <a:ext cx="4362900" cy="47025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200"/>
              </a:spcAft>
              <a:buNone/>
            </a:pPr>
            <a:r>
              <a:rPr lang="en" sz="1800"/>
              <a:t>We have had 4-H come to the school for years and work with our 5th grade students on a monthly schedule, but this year we are starting to incorporate the program with our 4th grade students as well during my 4th grade agriculture block. This will allow us to introduce those students to DPA which they have not had the opportunity in the past. We will also look at incorporating more agriculture specific lessons in </a:t>
            </a:r>
            <a:r>
              <a:rPr lang="en" sz="1800"/>
              <a:t>conjunction</a:t>
            </a:r>
            <a:r>
              <a:rPr lang="en" sz="1800"/>
              <a:t> with Farm </a:t>
            </a:r>
            <a:r>
              <a:rPr lang="en" sz="1800"/>
              <a:t>Bureau and our local Ag in the classroom coordinator, Greta Collins,  working with our 4-H agent Valerie Bennett. The lesson possibilities are endless, but will possibly include information on Animal Care and shows, poultry judging, DPA, egg grading, and soil sampling.</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001A5A"/>
      </a:dk1>
      <a:lt1>
        <a:srgbClr val="FFFFFF"/>
      </a:lt1>
      <a:dk2>
        <a:srgbClr val="000000"/>
      </a:dk2>
      <a:lt2>
        <a:srgbClr val="000000"/>
      </a:lt2>
      <a:accent1>
        <a:srgbClr val="046AA5"/>
      </a:accent1>
      <a:accent2>
        <a:srgbClr val="F0E8E0"/>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